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2" r:id="rId2"/>
  </p:sldMasterIdLst>
  <p:notesMasterIdLst>
    <p:notesMasterId r:id="rId44"/>
  </p:notesMasterIdLst>
  <p:sldIdLst>
    <p:sldId id="357" r:id="rId3"/>
    <p:sldId id="317" r:id="rId4"/>
    <p:sldId id="318" r:id="rId5"/>
    <p:sldId id="313" r:id="rId6"/>
    <p:sldId id="343" r:id="rId7"/>
    <p:sldId id="349" r:id="rId8"/>
    <p:sldId id="341" r:id="rId9"/>
    <p:sldId id="310" r:id="rId10"/>
    <p:sldId id="311" r:id="rId11"/>
    <p:sldId id="315" r:id="rId12"/>
    <p:sldId id="350" r:id="rId13"/>
    <p:sldId id="353" r:id="rId14"/>
    <p:sldId id="351" r:id="rId15"/>
    <p:sldId id="316" r:id="rId16"/>
    <p:sldId id="339" r:id="rId17"/>
    <p:sldId id="354" r:id="rId18"/>
    <p:sldId id="344" r:id="rId19"/>
    <p:sldId id="328" r:id="rId20"/>
    <p:sldId id="329" r:id="rId21"/>
    <p:sldId id="320" r:id="rId22"/>
    <p:sldId id="356" r:id="rId23"/>
    <p:sldId id="332" r:id="rId24"/>
    <p:sldId id="355" r:id="rId25"/>
    <p:sldId id="331" r:id="rId26"/>
    <p:sldId id="342" r:id="rId27"/>
    <p:sldId id="321" r:id="rId28"/>
    <p:sldId id="347" r:id="rId29"/>
    <p:sldId id="323" r:id="rId30"/>
    <p:sldId id="322" r:id="rId31"/>
    <p:sldId id="326" r:id="rId32"/>
    <p:sldId id="345" r:id="rId33"/>
    <p:sldId id="348" r:id="rId34"/>
    <p:sldId id="346" r:id="rId35"/>
    <p:sldId id="333" r:id="rId36"/>
    <p:sldId id="338" r:id="rId37"/>
    <p:sldId id="337" r:id="rId38"/>
    <p:sldId id="335" r:id="rId39"/>
    <p:sldId id="336" r:id="rId40"/>
    <p:sldId id="324" r:id="rId41"/>
    <p:sldId id="359" r:id="rId42"/>
    <p:sldId id="358"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080"/>
    <a:srgbClr val="008000"/>
    <a:srgbClr val="008080"/>
    <a:srgbClr val="81BE41"/>
    <a:srgbClr val="8FD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08" autoAdjust="0"/>
    <p:restoredTop sz="86022" autoAdjust="0"/>
  </p:normalViewPr>
  <p:slideViewPr>
    <p:cSldViewPr snapToGrid="0" snapToObjects="1" showGuides="1">
      <p:cViewPr>
        <p:scale>
          <a:sx n="62" d="100"/>
          <a:sy n="62" d="100"/>
        </p:scale>
        <p:origin x="-96" y="-96"/>
      </p:cViewPr>
      <p:guideLst>
        <p:guide orient="horz" pos="440"/>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19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4F2BCA-F94E-584C-83CC-EEB6ADA1E78E}" type="datetimeFigureOut">
              <a:rPr lang="en-US" smtClean="0"/>
              <a:pPr/>
              <a:t>6/27/17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D2341A-8BA4-234E-90D5-92E06D6FE10F}" type="slidenum">
              <a:rPr lang="en-US" smtClean="0"/>
              <a:pPr/>
              <a:t>‹#›</a:t>
            </a:fld>
            <a:endParaRPr lang="en-US"/>
          </a:p>
        </p:txBody>
      </p:sp>
    </p:spTree>
    <p:extLst>
      <p:ext uri="{BB962C8B-B14F-4D97-AF65-F5344CB8AC3E}">
        <p14:creationId xmlns:p14="http://schemas.microsoft.com/office/powerpoint/2010/main" val="37320922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to this Green Infrastructure Maintenance Training.  This presentation is one of several in the training series.  </a:t>
            </a:r>
          </a:p>
          <a:p>
            <a:r>
              <a:rPr lang="en-US" dirty="0" smtClean="0"/>
              <a:t>You can view the entire series sequentially, or each module independently.  </a:t>
            </a:r>
          </a:p>
          <a:p>
            <a:endParaRPr lang="en-US" dirty="0" smtClean="0"/>
          </a:p>
        </p:txBody>
      </p:sp>
      <p:sp>
        <p:nvSpPr>
          <p:cNvPr id="4" name="Slide Number Placeholder 3"/>
          <p:cNvSpPr>
            <a:spLocks noGrp="1"/>
          </p:cNvSpPr>
          <p:nvPr>
            <p:ph type="sldNum" sz="quarter" idx="10"/>
          </p:nvPr>
        </p:nvSpPr>
        <p:spPr/>
        <p:txBody>
          <a:bodyPr/>
          <a:lstStyle/>
          <a:p>
            <a:fld id="{90D2341A-8BA4-234E-90D5-92E06D6FE10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Traditional lawns are monocultures, which means that there is only one type</a:t>
            </a:r>
            <a:r>
              <a:rPr lang="en-US" baseline="0" dirty="0" smtClean="0"/>
              <a:t> of plant.  This situation does not exist in natural systems and it is vulnerable to attack by pests.  There have been many cases where an introduced pest targeted and wiped out a whole species – such as the Dutch Elm Disease.</a:t>
            </a:r>
          </a:p>
          <a:p>
            <a:endParaRPr lang="en-US" baseline="0" dirty="0" smtClean="0"/>
          </a:p>
          <a:p>
            <a:r>
              <a:rPr lang="en-US" baseline="0" dirty="0" smtClean="0"/>
              <a:t>It is healthier to have a diverse palette of plants in a landscape and less turf grass.  Since turf grass is dense and thick and has shallow roots, water tends to run off the surface, promoting non-point source pollution.  </a:t>
            </a:r>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using organic</a:t>
            </a:r>
            <a:r>
              <a:rPr lang="en-US" baseline="0" dirty="0" smtClean="0"/>
              <a:t> maintenance tactics that are healthier for the environment, we can avoid the use of synthetic chemicals.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Researching the characteristics of available turf species</a:t>
            </a:r>
            <a:r>
              <a:rPr lang="en-US" sz="1200" kern="1200" baseline="0" dirty="0" smtClean="0">
                <a:solidFill>
                  <a:schemeClr val="tx1"/>
                </a:solidFill>
                <a:latin typeface="+mn-lt"/>
                <a:ea typeface="+mn-ea"/>
                <a:cs typeface="+mn-cs"/>
              </a:rPr>
              <a:t> and matching them with the climate, moisture, sunlight and soil properties will go a long way toward better organic management.  The proper plant for the location will require less external intervention.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both lawns and planting beds, if we choose the best plant</a:t>
            </a:r>
            <a:r>
              <a:rPr lang="en-US" sz="1200" kern="1200" baseline="0" dirty="0" smtClean="0">
                <a:solidFill>
                  <a:schemeClr val="tx1"/>
                </a:solidFill>
                <a:latin typeface="+mn-lt"/>
                <a:ea typeface="+mn-ea"/>
                <a:cs typeface="+mn-cs"/>
              </a:rPr>
              <a:t> species</a:t>
            </a:r>
            <a:r>
              <a:rPr lang="en-US" sz="1200" kern="1200" dirty="0" smtClean="0">
                <a:solidFill>
                  <a:schemeClr val="tx1"/>
                </a:solidFill>
                <a:latin typeface="+mn-lt"/>
                <a:ea typeface="+mn-ea"/>
                <a:cs typeface="+mn-cs"/>
              </a:rPr>
              <a:t> for the conditions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take care of the soils, we won’t need to use synthetic fertilizers or weed killers or pre-emergent controls.  </a:t>
            </a:r>
          </a:p>
          <a:p>
            <a:r>
              <a:rPr lang="en-US" sz="1200" kern="1200" dirty="0" smtClean="0">
                <a:solidFill>
                  <a:schemeClr val="tx1"/>
                </a:solidFill>
                <a:latin typeface="+mn-lt"/>
                <a:ea typeface="+mn-ea"/>
                <a:cs typeface="+mn-cs"/>
              </a:rPr>
              <a:t>Integrated pest management, or</a:t>
            </a:r>
            <a:r>
              <a:rPr lang="en-US" sz="1200" kern="1200" baseline="0" dirty="0" smtClean="0">
                <a:solidFill>
                  <a:schemeClr val="tx1"/>
                </a:solidFill>
                <a:latin typeface="+mn-lt"/>
                <a:ea typeface="+mn-ea"/>
                <a:cs typeface="+mn-cs"/>
              </a:rPr>
              <a:t> </a:t>
            </a:r>
            <a:r>
              <a:rPr lang="en-US" sz="1200" b="0" i="0" kern="1200" baseline="0" dirty="0" smtClean="0">
                <a:solidFill>
                  <a:schemeClr val="tx1"/>
                </a:solidFill>
                <a:latin typeface="+mn-lt"/>
                <a:ea typeface="+mn-ea"/>
                <a:cs typeface="+mn-cs"/>
              </a:rPr>
              <a:t>IPM, </a:t>
            </a:r>
            <a:r>
              <a:rPr lang="en-US" sz="1200" b="0" kern="1200" dirty="0" smtClean="0">
                <a:solidFill>
                  <a:schemeClr val="tx1"/>
                </a:solidFill>
                <a:latin typeface="+mn-lt"/>
                <a:ea typeface="+mn-ea"/>
                <a:cs typeface="+mn-cs"/>
              </a:rPr>
              <a:t>is an ecosystem-based strategy that focuses on long-term prevention of </a:t>
            </a:r>
            <a:r>
              <a:rPr lang="en-US" sz="1200" b="0" i="1" kern="1200" dirty="0" smtClean="0">
                <a:solidFill>
                  <a:schemeClr val="tx1"/>
                </a:solidFill>
                <a:latin typeface="+mn-lt"/>
                <a:ea typeface="+mn-ea"/>
                <a:cs typeface="+mn-cs"/>
              </a:rPr>
              <a:t>pests</a:t>
            </a:r>
            <a:r>
              <a:rPr lang="en-US" sz="1200" b="0" kern="1200" dirty="0" smtClean="0">
                <a:solidFill>
                  <a:schemeClr val="tx1"/>
                </a:solidFill>
                <a:latin typeface="+mn-lt"/>
                <a:ea typeface="+mn-ea"/>
                <a:cs typeface="+mn-cs"/>
              </a:rPr>
              <a:t> or their damage through a combination of techniques such as biological control, habitat manipulation, modification of cultural practices, and use of resistant varieties.  With IPM, we can avoid the use of pesticides.</a:t>
            </a:r>
            <a:r>
              <a:rPr lang="en-US" sz="1200" b="0" kern="1200" baseline="0" dirty="0" smtClean="0">
                <a:solidFill>
                  <a:schemeClr val="tx1"/>
                </a:solidFill>
                <a:latin typeface="+mn-lt"/>
                <a:ea typeface="+mn-ea"/>
                <a:cs typeface="+mn-cs"/>
              </a:rPr>
              <a:t> </a:t>
            </a:r>
            <a:endParaRPr lang="en-US" b="1" dirty="0" smtClean="0">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is true for all plants, turf</a:t>
            </a:r>
            <a:r>
              <a:rPr lang="en-US" baseline="0" dirty="0" smtClean="0"/>
              <a:t> grass plants need sunlight, nutrients, air and water in order to grow.  Of these necessities, nutrients, air and water are all found in the soil.  For this reason we say….</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…Feed the Soil</a:t>
            </a:r>
            <a:r>
              <a:rPr lang="en-US" baseline="0" dirty="0" smtClean="0"/>
              <a:t> rather than the plant.  </a:t>
            </a:r>
            <a:r>
              <a:rPr lang="en-US" dirty="0" smtClean="0"/>
              <a:t>A management strategy that addresses the biological needs of</a:t>
            </a:r>
            <a:r>
              <a:rPr lang="en-US" baseline="0" dirty="0" smtClean="0"/>
              <a:t> the plant places emphasis on soil health and allows us to avoid the use of synthetics.</a:t>
            </a:r>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Rather than using chemicals,</a:t>
            </a:r>
            <a:r>
              <a:rPr lang="en-US" baseline="0" dirty="0" smtClean="0"/>
              <a:t> we should use cultural practices that work toward healthy soils.   With healthy soils, there will be better plant growth leading to reduced need for other treatments.  </a:t>
            </a:r>
          </a:p>
          <a:p>
            <a:r>
              <a:rPr lang="en-US" baseline="0" dirty="0" smtClean="0"/>
              <a:t>We will discuss each of these practices.</a:t>
            </a:r>
          </a:p>
          <a:p>
            <a:endParaRPr lang="en-US" dirty="0" smtClean="0"/>
          </a:p>
        </p:txBody>
      </p:sp>
      <p:sp>
        <p:nvSpPr>
          <p:cNvPr id="4" name="Slide Number Placeholder 3"/>
          <p:cNvSpPr>
            <a:spLocks noGrp="1"/>
          </p:cNvSpPr>
          <p:nvPr>
            <p:ph type="sldNum" sz="quarter" idx="10"/>
          </p:nvPr>
        </p:nvSpPr>
        <p:spPr/>
        <p:txBody>
          <a:bodyPr/>
          <a:lstStyle/>
          <a:p>
            <a:fld id="{54EC5403-2938-4915-A291-104869CD5FE5}"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let’s learn about the properties of soil.  </a:t>
            </a:r>
            <a:r>
              <a:rPr lang="en-US" dirty="0" smtClean="0"/>
              <a:t>Soil texture refers to the proportions of clay, silt and sand particles in the soil</a:t>
            </a:r>
            <a:r>
              <a:rPr lang="en-US" baseline="0" dirty="0" smtClean="0"/>
              <a:t> and is very important to the lawn.   Sand particles are the largest and clay particles are the smallest, virtually microscopic.  </a:t>
            </a:r>
          </a:p>
          <a:p>
            <a:endParaRPr lang="en-US" baseline="0" dirty="0" smtClean="0"/>
          </a:p>
          <a:p>
            <a:r>
              <a:rPr lang="en-US" baseline="0" dirty="0" smtClean="0"/>
              <a:t>T</a:t>
            </a:r>
            <a:r>
              <a:rPr lang="en-US" sz="1200" b="0" i="0" kern="1200" dirty="0" smtClean="0">
                <a:solidFill>
                  <a:schemeClr val="tx1"/>
                </a:solidFill>
                <a:effectLst/>
                <a:latin typeface="+mn-lt"/>
                <a:ea typeface="+mn-ea"/>
                <a:cs typeface="+mn-cs"/>
              </a:rPr>
              <a:t>o get a healthy lawn, your soil will ideally be made up of a balance of these particles that range in size and therefore </a:t>
            </a:r>
            <a:r>
              <a:rPr lang="en-US" sz="1200" b="0" i="0" kern="1200" baseline="0" dirty="0" smtClean="0">
                <a:solidFill>
                  <a:schemeClr val="tx1"/>
                </a:solidFill>
                <a:effectLst/>
                <a:latin typeface="+mn-lt"/>
                <a:ea typeface="+mn-ea"/>
                <a:cs typeface="+mn-cs"/>
              </a:rPr>
              <a:t>allow pore spaces to exist between the particles</a:t>
            </a:r>
            <a:r>
              <a:rPr lang="en-US" sz="1200" b="0" i="0" kern="1200" dirty="0" smtClean="0">
                <a:solidFill>
                  <a:schemeClr val="tx1"/>
                </a:solidFill>
                <a:effectLst/>
                <a:latin typeface="+mn-lt"/>
                <a:ea typeface="+mn-ea"/>
                <a:cs typeface="+mn-cs"/>
              </a:rPr>
              <a:t>. This blend is called loam soil.  Loam soil holds moisture but also drains well when you water the lawn.   It is able to retain nutrients and allow air flow, making it the most ideal soil for a lawn.</a:t>
            </a:r>
          </a:p>
          <a:p>
            <a:endParaRPr lang="en-US" sz="1200" b="0" i="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90D2341A-8BA4-234E-90D5-92E06D6FE10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It is easy to estimate the texture of a soil sample by simply squeezing</a:t>
            </a:r>
            <a:r>
              <a:rPr lang="en-US" sz="1200" b="0" i="0" kern="1200" baseline="0" dirty="0" smtClean="0">
                <a:solidFill>
                  <a:schemeClr val="tx1"/>
                </a:solidFill>
                <a:effectLst/>
                <a:latin typeface="+mn-lt"/>
                <a:ea typeface="+mn-ea"/>
                <a:cs typeface="+mn-cs"/>
              </a:rPr>
              <a:t> it in your palm.  Clay will form a ball, while sand will sift through your fingers.  Loam will hold its shape, but then crumble if you poke it.   So loam has the best qualities for turf grass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texture of the soil determines its ability to hold water and nutrients so that these things are available to the plants.  Clay soils are more easily compacted than sand or loam, so knowing that the soil is clay helps with management decisions that might cause compaction, such as using heavy equipment.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 level is also very important.  PH refers to the degree of acidity and alkalinity, and  is measured on a scale of 0-14.</a:t>
            </a:r>
            <a:r>
              <a:rPr lang="en-US" baseline="0" dirty="0" smtClean="0"/>
              <a:t>  A</a:t>
            </a:r>
            <a:r>
              <a:rPr lang="en-US" dirty="0" smtClean="0"/>
              <a:t> pH of 7 is neutral, lower than 7 is acidic, and higher than 7 is alkaline.  The ideal soil PH for lawn</a:t>
            </a:r>
            <a:r>
              <a:rPr lang="en-US" baseline="0" dirty="0" smtClean="0"/>
              <a:t> grasses </a:t>
            </a:r>
            <a:r>
              <a:rPr lang="en-US" dirty="0" smtClean="0"/>
              <a:t>is around 6.5,</a:t>
            </a:r>
            <a:r>
              <a:rPr lang="en-US" baseline="0" dirty="0" smtClean="0"/>
              <a:t> just slightly acidic.</a:t>
            </a:r>
          </a:p>
          <a:p>
            <a:endParaRPr lang="en-US" dirty="0" smtClean="0"/>
          </a:p>
          <a:p>
            <a:r>
              <a:rPr lang="en-US" dirty="0" smtClean="0"/>
              <a:t>-The</a:t>
            </a:r>
            <a:r>
              <a:rPr lang="en-US" baseline="0" dirty="0" smtClean="0"/>
              <a:t> best way to test the soil is to take a sample and send it to a lab for analysis.  To get an overall picture of the soil pH, take portions of soil from various parts of the lawn and mix them together in the sample bag.  These tests will tell you exactly what your soil is lacking. This way you can determine what your soil needs and what organic material you should use to improve it.</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17</a:t>
            </a:fld>
            <a:endParaRPr lang="en-US"/>
          </a:p>
        </p:txBody>
      </p:sp>
    </p:spTree>
    <p:extLst>
      <p:ext uri="{BB962C8B-B14F-4D97-AF65-F5344CB8AC3E}">
        <p14:creationId xmlns:p14="http://schemas.microsoft.com/office/powerpoint/2010/main" val="3472668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most harmful conditions for the soil for lawns and many landscape plants is soil compaction. This is very common in urban settings. Clay soils and wet soils are particularly susceptible to compaction. </a:t>
            </a:r>
          </a:p>
          <a:p>
            <a:endParaRPr lang="en-US" baseline="0" dirty="0" smtClean="0"/>
          </a:p>
          <a:p>
            <a:r>
              <a:rPr lang="en-US" baseline="0" dirty="0" smtClean="0"/>
              <a:t>Soil compaction occurs when an area gets a large amount of traffic either by foot or machines. When heavy objects go over a lawn all the soil particles are smashed into each other. This makes it more difficult for the soil to retain the moisture and oxygen levels needed to sustain plants like lawn species and many desirable landscape plants.  These conditions favor shallow root systems, and weeds love compaction.  Plantain in a lawn is a sign of compaction.  </a:t>
            </a:r>
            <a:endParaRPr lang="en-US" dirty="0" smtClean="0"/>
          </a:p>
        </p:txBody>
      </p:sp>
      <p:sp>
        <p:nvSpPr>
          <p:cNvPr id="4" name="Slide Number Placeholder 3"/>
          <p:cNvSpPr>
            <a:spLocks noGrp="1"/>
          </p:cNvSpPr>
          <p:nvPr>
            <p:ph type="sldNum" sz="quarter" idx="10"/>
          </p:nvPr>
        </p:nvSpPr>
        <p:spPr/>
        <p:txBody>
          <a:bodyPr/>
          <a:lstStyle/>
          <a:p>
            <a:fld id="{54EC5403-2938-4915-A291-104869CD5FE5}"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left you</a:t>
            </a:r>
            <a:r>
              <a:rPr lang="en-US" baseline="0" dirty="0" smtClean="0"/>
              <a:t> see</a:t>
            </a:r>
            <a:r>
              <a:rPr lang="en-US" dirty="0" smtClean="0"/>
              <a:t> the roots of a plant that grew under</a:t>
            </a:r>
            <a:r>
              <a:rPr lang="en-US" baseline="0" dirty="0" smtClean="0"/>
              <a:t> optimal conditions. On the right the same kind of plant grew in a compacted area. Notice how much more vigorously the roots grew without compaction.</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19</a:t>
            </a:fld>
            <a:endParaRPr lang="en-US"/>
          </a:p>
        </p:txBody>
      </p:sp>
    </p:spTree>
    <p:extLst>
      <p:ext uri="{BB962C8B-B14F-4D97-AF65-F5344CB8AC3E}">
        <p14:creationId xmlns:p14="http://schemas.microsoft.com/office/powerpoint/2010/main" val="1477470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Since many </a:t>
            </a:r>
            <a:r>
              <a:rPr lang="en-US" baseline="0" dirty="0" err="1" smtClean="0"/>
              <a:t>Stormwater</a:t>
            </a:r>
            <a:r>
              <a:rPr lang="en-US" baseline="0" dirty="0" smtClean="0"/>
              <a:t> Management Practices are surrounded by lawn areas that are planted with turf grass, it is important to manage the lawn so that it doesn’t affect the functioning of the adjacent SMP – and so that it is healthiest for the lawn as well as the people and animals who use it.</a:t>
            </a:r>
          </a:p>
          <a:p>
            <a:endParaRPr lang="en-US" baseline="0" dirty="0" smtClean="0"/>
          </a:p>
          <a:p>
            <a:r>
              <a:rPr lang="en-US" baseline="0" dirty="0" smtClean="0"/>
              <a:t>In this presentation you will learn: </a:t>
            </a:r>
          </a:p>
          <a:p>
            <a:r>
              <a:rPr lang="en-US" baseline="0" dirty="0" smtClean="0"/>
              <a:t>*What organic turf management is</a:t>
            </a:r>
          </a:p>
          <a:p>
            <a:r>
              <a:rPr lang="en-US" baseline="0" dirty="0" smtClean="0"/>
              <a:t>*Why we should manage turf organically</a:t>
            </a:r>
          </a:p>
          <a:p>
            <a:r>
              <a:rPr lang="en-US" baseline="0" dirty="0" smtClean="0"/>
              <a:t>*Techniques for organic turf management, and</a:t>
            </a:r>
          </a:p>
          <a:p>
            <a:r>
              <a:rPr lang="en-US" baseline="0" dirty="0" smtClean="0"/>
              <a:t>*Recommended tools and equipment </a:t>
            </a:r>
          </a:p>
        </p:txBody>
      </p:sp>
      <p:sp>
        <p:nvSpPr>
          <p:cNvPr id="4" name="Slide Number Placeholder 3"/>
          <p:cNvSpPr>
            <a:spLocks noGrp="1"/>
          </p:cNvSpPr>
          <p:nvPr>
            <p:ph type="sldNum" sz="quarter" idx="10"/>
          </p:nvPr>
        </p:nvSpPr>
        <p:spPr/>
        <p:txBody>
          <a:bodyPr/>
          <a:lstStyle/>
          <a:p>
            <a:fld id="{90D2341A-8BA4-234E-90D5-92E06D6FE10F}" type="slidenum">
              <a:rPr lang="en-US" smtClean="0"/>
              <a:pPr/>
              <a:t>2</a:t>
            </a:fld>
            <a:endParaRPr lang="en-US"/>
          </a:p>
        </p:txBody>
      </p:sp>
    </p:spTree>
    <p:extLst>
      <p:ext uri="{BB962C8B-B14F-4D97-AF65-F5344CB8AC3E}">
        <p14:creationId xmlns:p14="http://schemas.microsoft.com/office/powerpoint/2010/main" val="1926514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best way to reduce the effects of compaction is to aerate the lawn. </a:t>
            </a:r>
          </a:p>
          <a:p>
            <a:endParaRPr lang="en-US" baseline="0" dirty="0" smtClean="0"/>
          </a:p>
          <a:p>
            <a:r>
              <a:rPr lang="en-US" dirty="0" smtClean="0"/>
              <a:t>Aeration involves perforating the soil with small holes to allow air, water and nutrients to penetrate to the grass roots. This helps the roots grow deeply and produces a stronger, more vigorous lawn.</a:t>
            </a:r>
          </a:p>
          <a:p>
            <a:endParaRPr lang="en-US" baseline="0" dirty="0" smtClean="0"/>
          </a:p>
        </p:txBody>
      </p:sp>
      <p:sp>
        <p:nvSpPr>
          <p:cNvPr id="4" name="Slide Number Placeholder 3"/>
          <p:cNvSpPr>
            <a:spLocks noGrp="1"/>
          </p:cNvSpPr>
          <p:nvPr>
            <p:ph type="sldNum" sz="quarter" idx="10"/>
          </p:nvPr>
        </p:nvSpPr>
        <p:spPr/>
        <p:txBody>
          <a:bodyPr/>
          <a:lstStyle/>
          <a:p>
            <a:fld id="{54EC5403-2938-4915-A291-104869CD5FE5}"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are two different machines that are used to perform aeration. </a:t>
            </a:r>
          </a:p>
          <a:p>
            <a:endParaRPr lang="en-US" baseline="0" dirty="0" smtClean="0"/>
          </a:p>
          <a:p>
            <a:r>
              <a:rPr lang="en-US" baseline="0" dirty="0" smtClean="0"/>
              <a:t>The most common is a core aerator that removes small pieces of the lawn so that organic material, oxygen and water can fill the void.  This is an example of a “Straight-up-and-down” aerator – where the tines penetrate straight into the soil.  The hollow core tines are recommended over solid tines that actually compress the soil around the tines, but even with hollow core tines there is still concern that the areas around the tines remain compacted.</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a:t>
            </a:r>
            <a:r>
              <a:rPr lang="en-US" baseline="0" dirty="0" smtClean="0"/>
              <a:t> are a</a:t>
            </a:r>
            <a:r>
              <a:rPr lang="en-US" dirty="0" smtClean="0"/>
              <a:t>eration</a:t>
            </a:r>
            <a:r>
              <a:rPr lang="en-US" baseline="0" dirty="0" smtClean="0"/>
              <a:t> plugs from hollow tine aerators.  Looking at these, you can see the depth of the aeration .  If it’s intensely compacted, the hollow core will not even pick up a plug, which means you have to go slower when aerating.  You can evaluate compaction just by looking at the plugs.  Spacing between the cores is critical – they should be close together.  Hollow tines are preferred.</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Another type is a </a:t>
            </a:r>
            <a:r>
              <a:rPr lang="en-US" baseline="0" dirty="0" err="1" smtClean="0"/>
              <a:t>shattertine</a:t>
            </a:r>
            <a:r>
              <a:rPr lang="en-US" baseline="0" dirty="0" smtClean="0"/>
              <a:t>  aerator that slices into the soil profile, lifts the adjacent soil and fractures the top layer of soils to create spaces between the particles.   This is an example of what is called a heave action aerator, which addresses compaction in a larger area surrounding the tines.   This machine is currently recommended over the straight up-and-down core aerator.</a:t>
            </a:r>
          </a:p>
          <a:p>
            <a:endParaRPr lang="en-US" baseline="0" dirty="0" smtClean="0"/>
          </a:p>
          <a:p>
            <a:r>
              <a:rPr lang="en-US" baseline="0" dirty="0" smtClean="0"/>
              <a:t>For either type of aerator, a 4 inch depth is the minimum recommended.  Research has shown that grass root growth often stops at the depth of the aeration tines, so some institutions such as golf courses aerate to a depth of up to 10 inches.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Here is a core sample that shows a thick layer of thatch</a:t>
            </a:r>
            <a:r>
              <a:rPr lang="en-US" sz="1200" b="0" i="0" kern="1200" baseline="0" dirty="0" smtClean="0">
                <a:solidFill>
                  <a:schemeClr val="tx1"/>
                </a:solidFill>
                <a:effectLst/>
                <a:latin typeface="+mn-lt"/>
                <a:ea typeface="+mn-ea"/>
                <a:cs typeface="+mn-cs"/>
              </a:rPr>
              <a:t> which is unhealthy for lawns.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Thatch is a loose, intermingled organic layer of dead and living shoots, stems, and roots that develops between the zone of green vegetation and the soil surface.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Thatch</a:t>
            </a:r>
            <a:r>
              <a:rPr lang="en-US" sz="1200" b="0" i="0" kern="1200" dirty="0" smtClean="0">
                <a:solidFill>
                  <a:schemeClr val="tx1"/>
                </a:solidFill>
                <a:effectLst/>
                <a:latin typeface="+mn-lt"/>
                <a:ea typeface="+mn-ea"/>
                <a:cs typeface="+mn-cs"/>
              </a:rPr>
              <a:t> build up begins when the turf produces organic debris faster than it can be broken down by decomposition. This means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that there is not sufficient microbial</a:t>
            </a:r>
            <a:r>
              <a:rPr lang="en-US" sz="1200" b="0" i="0" kern="1200" baseline="0" dirty="0" smtClean="0">
                <a:solidFill>
                  <a:schemeClr val="tx1"/>
                </a:solidFill>
                <a:effectLst/>
                <a:latin typeface="+mn-lt"/>
                <a:ea typeface="+mn-ea"/>
                <a:cs typeface="+mn-cs"/>
              </a:rPr>
              <a:t> activity in the soil to break down the organic material – a result of lack of oxygen.</a:t>
            </a:r>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at</a:t>
            </a:r>
            <a:r>
              <a:rPr lang="en-US" baseline="0" dirty="0" smtClean="0"/>
              <a:t> The National Mall in Washington, DC, they recently restored all of the lawns that were in terrible shape, mainly due to compaction.   The restoration techniques were mostly cultural, and included a new irrigation system, compaction-resistant engineered soils, drought resistant turf varieties and granite curbing to protect the lawn edges.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25</a:t>
            </a:fld>
            <a:endParaRPr lang="en-US"/>
          </a:p>
        </p:txBody>
      </p:sp>
    </p:spTree>
    <p:extLst>
      <p:ext uri="{BB962C8B-B14F-4D97-AF65-F5344CB8AC3E}">
        <p14:creationId xmlns:p14="http://schemas.microsoft.com/office/powerpoint/2010/main" val="1640047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r>
              <a:rPr lang="en-US" dirty="0" smtClean="0">
                <a:latin typeface="Calibri" pitchFamily="34" charset="0"/>
                <a:ea typeface="Times New Roman" pitchFamily="18" charset="0"/>
                <a:cs typeface="Microsoft Sans Serif" pitchFamily="34" charset="0"/>
              </a:rPr>
              <a:t>Compost is decomposed organic matter which adds vital nutrients and microorganisms into the soil.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r>
              <a:rPr lang="en-US" dirty="0" smtClean="0">
                <a:latin typeface="Calibri" pitchFamily="34" charset="0"/>
                <a:ea typeface="Times New Roman" pitchFamily="18" charset="0"/>
                <a:cs typeface="Microsoft Sans Serif" pitchFamily="34" charset="0"/>
              </a:rPr>
              <a:t>It is typically made from leaves and other organic waste that is left in piles to decompose. The piles must be periodically turned to ensure even decomposition.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r>
              <a:rPr lang="en-US" dirty="0" smtClean="0">
                <a:latin typeface="Calibri" pitchFamily="34" charset="0"/>
                <a:ea typeface="Times New Roman" pitchFamily="18" charset="0"/>
                <a:cs typeface="Microsoft Sans Serif" pitchFamily="34" charset="0"/>
              </a:rPr>
              <a:t>The decomposition process creates heat</a:t>
            </a:r>
            <a:r>
              <a:rPr lang="en-US" baseline="0" dirty="0" smtClean="0">
                <a:latin typeface="Calibri" pitchFamily="34" charset="0"/>
                <a:ea typeface="Times New Roman" pitchFamily="18" charset="0"/>
                <a:cs typeface="Microsoft Sans Serif" pitchFamily="34" charset="0"/>
              </a:rPr>
              <a:t> within the compost pile.  </a:t>
            </a:r>
            <a:r>
              <a:rPr lang="en-US" dirty="0" smtClean="0">
                <a:latin typeface="Calibri" pitchFamily="34" charset="0"/>
                <a:ea typeface="Times New Roman" pitchFamily="18" charset="0"/>
                <a:cs typeface="Microsoft Sans Serif" pitchFamily="34" charset="0"/>
              </a:rPr>
              <a:t>Proper heat levels of between 120 and</a:t>
            </a:r>
            <a:r>
              <a:rPr lang="en-US" baseline="0" dirty="0" smtClean="0">
                <a:latin typeface="Calibri" pitchFamily="34" charset="0"/>
                <a:ea typeface="Times New Roman" pitchFamily="18" charset="0"/>
                <a:cs typeface="Microsoft Sans Serif" pitchFamily="34" charset="0"/>
              </a:rPr>
              <a:t> 150 degrees</a:t>
            </a:r>
            <a:r>
              <a:rPr lang="en-US" dirty="0" smtClean="0">
                <a:latin typeface="Calibri" pitchFamily="34" charset="0"/>
                <a:ea typeface="Times New Roman" pitchFamily="18" charset="0"/>
                <a:cs typeface="Microsoft Sans Serif" pitchFamily="34" charset="0"/>
              </a:rPr>
              <a:t> must be achieved during decomposition to kill weed seeds.</a:t>
            </a: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r>
              <a:rPr kumimoji="0" lang="en-US" b="0" i="0" u="none" strike="noStrike" cap="none" normalizeH="0" baseline="0" dirty="0" smtClean="0">
                <a:ln>
                  <a:noFill/>
                </a:ln>
                <a:solidFill>
                  <a:schemeClr val="tx1"/>
                </a:solidFill>
                <a:effectLst/>
                <a:latin typeface="Calibri" pitchFamily="34" charset="0"/>
                <a:cs typeface="Microsoft Sans Serif" pitchFamily="34" charset="0"/>
              </a:rPr>
              <a:t>Compost often</a:t>
            </a:r>
            <a:r>
              <a:rPr kumimoji="0" lang="en-US" b="0" i="0" u="none" strike="noStrike" cap="none" normalizeH="0" dirty="0" smtClean="0">
                <a:ln>
                  <a:noFill/>
                </a:ln>
                <a:solidFill>
                  <a:schemeClr val="tx1"/>
                </a:solidFill>
                <a:effectLst/>
                <a:latin typeface="Calibri" pitchFamily="34" charset="0"/>
                <a:cs typeface="Microsoft Sans Serif" pitchFamily="34" charset="0"/>
              </a:rPr>
              <a:t> can be bought cheaply from municipalities</a:t>
            </a:r>
            <a:r>
              <a:rPr kumimoji="0" lang="en-US" b="0" i="0" u="none" strike="noStrike" cap="none" normalizeH="0" baseline="0" dirty="0" smtClean="0">
                <a:ln>
                  <a:noFill/>
                </a:ln>
                <a:solidFill>
                  <a:schemeClr val="tx1"/>
                </a:solidFill>
                <a:effectLst/>
                <a:latin typeface="Calibri" pitchFamily="34" charset="0"/>
                <a:cs typeface="Microsoft Sans Serif" pitchFamily="34" charset="0"/>
              </a:rPr>
              <a:t> that collect autumn leaves and other yard waste</a:t>
            </a:r>
            <a:r>
              <a:rPr kumimoji="0" lang="en-US" b="0" i="0" u="none" strike="noStrike" cap="none" normalizeH="0" dirty="0" smtClean="0">
                <a:ln>
                  <a:noFill/>
                </a:ln>
                <a:solidFill>
                  <a:schemeClr val="tx1"/>
                </a:solidFill>
                <a:effectLst/>
                <a:latin typeface="Calibri" pitchFamily="34" charset="0"/>
                <a:cs typeface="Microsoft Sans Serif" pitchFamily="34"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r>
              <a:rPr kumimoji="0" lang="en-US" b="0" i="0" u="none" strike="noStrike" cap="none" normalizeH="0" baseline="0" dirty="0" smtClean="0">
                <a:ln>
                  <a:noFill/>
                </a:ln>
                <a:solidFill>
                  <a:schemeClr val="tx1"/>
                </a:solidFill>
                <a:effectLst/>
                <a:latin typeface="Calibri" pitchFamily="34" charset="0"/>
                <a:ea typeface="Times New Roman" pitchFamily="18" charset="0"/>
                <a:cs typeface="Microsoft Sans Serif" pitchFamily="34" charset="0"/>
              </a:rPr>
              <a:t>Topdressing should be evenly spread by the most appropriate means to a maximum depth of ¼”.</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Adding organic matter through compost supports the beneficial microorganisms which help create a favorable environment for turf grass. </a:t>
            </a:r>
          </a:p>
          <a:p>
            <a:endParaRPr lang="en-US" dirty="0" smtClean="0"/>
          </a:p>
          <a:p>
            <a:r>
              <a:rPr lang="en-US" dirty="0" err="1" smtClean="0"/>
              <a:t>Mycorrhizal</a:t>
            </a:r>
            <a:r>
              <a:rPr lang="en-US" dirty="0" smtClean="0"/>
              <a:t> fungi form symbiotic relationships with roots,</a:t>
            </a:r>
            <a:r>
              <a:rPr lang="en-US" baseline="0" dirty="0" smtClean="0"/>
              <a:t> </a:t>
            </a:r>
            <a:r>
              <a:rPr lang="en-US" dirty="0" smtClean="0"/>
              <a:t> helping plants absorb necessary nutrients and water. </a:t>
            </a:r>
          </a:p>
          <a:p>
            <a:r>
              <a:rPr lang="en-US" dirty="0" smtClean="0"/>
              <a:t>Fungi also break down decaying matter to release nitrogen for uptake into plants.  </a:t>
            </a:r>
          </a:p>
          <a:p>
            <a:r>
              <a:rPr lang="en-US" dirty="0" smtClean="0"/>
              <a:t>Bacteria feed nematodes that help prevent plant predators like grubs.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27</a:t>
            </a:fld>
            <a:endParaRPr lang="en-US"/>
          </a:p>
        </p:txBody>
      </p:sp>
    </p:spTree>
    <p:extLst>
      <p:ext uri="{BB962C8B-B14F-4D97-AF65-F5344CB8AC3E}">
        <p14:creationId xmlns:p14="http://schemas.microsoft.com/office/powerpoint/2010/main" val="477816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Grass</a:t>
            </a:r>
            <a:r>
              <a:rPr lang="en-US" baseline="0" dirty="0" smtClean="0"/>
              <a:t> plants are like any other living thing: they can die. By mowing our lawns we also prevent the turf plants from going to seed.  Therefore we need to revitalize the lawn periodically by </a:t>
            </a:r>
            <a:r>
              <a:rPr lang="en-US" baseline="0" dirty="0" err="1" smtClean="0"/>
              <a:t>overseeding</a:t>
            </a:r>
            <a:r>
              <a:rPr lang="en-US" baseline="0" dirty="0" smtClean="0"/>
              <a:t>, or planting new grasses.</a:t>
            </a:r>
          </a:p>
          <a:p>
            <a:endParaRPr lang="en-US" baseline="0" dirty="0" smtClean="0"/>
          </a:p>
          <a:p>
            <a:r>
              <a:rPr lang="en-US" baseline="0" dirty="0" smtClean="0"/>
              <a:t>It is a good idea to use a mix of seed species. Some grass species do better at different times of the year and under different conditions, so with a mixture of grass species, there will always be a vigorous grass species growing at different times of the year, preventing a monoculture and consistently outcompeting weeds.  The result is a healthy green lawn throughout the seasons.</a:t>
            </a:r>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organic fertilizer materials</a:t>
            </a:r>
            <a:r>
              <a:rPr lang="en-US" baseline="0" dirty="0" smtClean="0"/>
              <a:t> that can be used to make the adjustments recommended in your soil sample report. </a:t>
            </a:r>
          </a:p>
          <a:p>
            <a:endParaRPr lang="en-US" baseline="0" dirty="0" smtClean="0"/>
          </a:p>
          <a:p>
            <a:r>
              <a:rPr lang="en-US" baseline="0" dirty="0" smtClean="0"/>
              <a:t>These products are Not water soluble and thus are slowly released over time. Most importantly their chemicals are not being released into waterways.</a:t>
            </a:r>
          </a:p>
          <a:p>
            <a:endParaRPr lang="en-US" baseline="0" dirty="0" smtClean="0"/>
          </a:p>
          <a:p>
            <a:r>
              <a:rPr lang="en-US" baseline="0" dirty="0" smtClean="0"/>
              <a:t>Notice that the N-P-K levels are 8%, 2% and 4% respectively.  These proportions are much lower than the non-organic, soluble product that was being washed away.</a:t>
            </a:r>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are using the word ORGANIC</a:t>
            </a:r>
            <a:r>
              <a:rPr lang="en-US" baseline="0" dirty="0" smtClean="0"/>
              <a:t> in reference to maintaining landscapes – taking the principles of organic vegetable farming and applying them to turf grass, or lawn, which is really just a different kind of crop.</a:t>
            </a:r>
          </a:p>
          <a:p>
            <a:endParaRPr lang="en-US" baseline="0" dirty="0" smtClean="0"/>
          </a:p>
          <a:p>
            <a:r>
              <a:rPr lang="en-US" baseline="0" dirty="0" smtClean="0"/>
              <a:t>What does organic mean?</a:t>
            </a:r>
          </a:p>
          <a:p>
            <a:r>
              <a:rPr lang="en-US" baseline="0" dirty="0" smtClean="0"/>
              <a:t>As defined by the Northeast Organic Farming Association  (or NOFA), it means landscaping without the use of ANY synthetic products such as pesticides, fertilizers or soil amendments.</a:t>
            </a:r>
          </a:p>
          <a:p>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Remember that lawn</a:t>
            </a:r>
            <a:r>
              <a:rPr lang="en-US" baseline="0" dirty="0" smtClean="0"/>
              <a:t> grasses are plants! Therefore they must photosynthesize for energy and the overall health of the plant. So with organic practices mowing is typically approached differently. </a:t>
            </a:r>
          </a:p>
          <a:p>
            <a:r>
              <a:rPr lang="en-US" baseline="0" dirty="0" smtClean="0"/>
              <a:t>The grass is mowed higher to leave as much of the plant as possible to photosynthesize. This helps produce a plant that is much healthier, with stronger roots, that will be more resistant to disease and drought. </a:t>
            </a:r>
          </a:p>
        </p:txBody>
      </p:sp>
      <p:sp>
        <p:nvSpPr>
          <p:cNvPr id="4" name="Slide Number Placeholder 3"/>
          <p:cNvSpPr>
            <a:spLocks noGrp="1"/>
          </p:cNvSpPr>
          <p:nvPr>
            <p:ph type="sldNum" sz="quarter" idx="10"/>
          </p:nvPr>
        </p:nvSpPr>
        <p:spPr/>
        <p:txBody>
          <a:bodyPr/>
          <a:lstStyle/>
          <a:p>
            <a:fld id="{90D2341A-8BA4-234E-90D5-92E06D6FE10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commercial and residential lawn mowers have adjustment levers to change mowing heights.</a:t>
            </a:r>
          </a:p>
          <a:p>
            <a:endParaRPr lang="en-US" dirty="0" smtClean="0"/>
          </a:p>
          <a:p>
            <a:r>
              <a:rPr lang="en-US" dirty="0" smtClean="0"/>
              <a:t>Mulching blades are generally more curved than regular mower blades, which creates a circulating air stream</a:t>
            </a:r>
            <a:r>
              <a:rPr lang="en-US" baseline="0" dirty="0" smtClean="0"/>
              <a:t> that forces the clippings back against the blade rather than expelling them.  The clippings will be cut repeatedly into smaller and smaller pieces, and then dropped onto the ground.   The small pieces are quickly decomposed, thereby returning their nutrients to the soil.</a:t>
            </a:r>
          </a:p>
          <a:p>
            <a:endParaRPr lang="en-US" sz="7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Allowing the grass plants to grow taller in warm months helps them to grow deeper roots to reach more water during dry periods. </a:t>
            </a:r>
            <a:r>
              <a:rPr lang="en-US" baseline="0" dirty="0" smtClean="0"/>
              <a:t>The extra height also shades the soil to help hold moisture and to outcompete weeds for sunlight. </a:t>
            </a:r>
            <a:endParaRPr lang="en-US"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31</a:t>
            </a:fld>
            <a:endParaRPr lang="en-US"/>
          </a:p>
        </p:txBody>
      </p:sp>
    </p:spTree>
    <p:extLst>
      <p:ext uri="{BB962C8B-B14F-4D97-AF65-F5344CB8AC3E}">
        <p14:creationId xmlns:p14="http://schemas.microsoft.com/office/powerpoint/2010/main" val="1519854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are photos</a:t>
            </a:r>
            <a:r>
              <a:rPr lang="en-US" dirty="0" smtClean="0"/>
              <a:t> of different lawns taken</a:t>
            </a:r>
            <a:r>
              <a:rPr lang="en-US" baseline="0" dirty="0" smtClean="0"/>
              <a:t> on the </a:t>
            </a:r>
            <a:r>
              <a:rPr lang="en-US" u="sng" baseline="0" dirty="0" smtClean="0"/>
              <a:t>same</a:t>
            </a:r>
            <a:r>
              <a:rPr lang="en-US" baseline="0" dirty="0" smtClean="0"/>
              <a:t> day during a heat wave and drought. </a:t>
            </a:r>
          </a:p>
          <a:p>
            <a:endParaRPr lang="en-US" baseline="0" dirty="0" smtClean="0"/>
          </a:p>
          <a:p>
            <a:r>
              <a:rPr lang="en-US" baseline="0" dirty="0" smtClean="0"/>
              <a:t>The grass on the left is in an urban high traffic area that was mowed to about 1-2”.</a:t>
            </a:r>
          </a:p>
          <a:p>
            <a:endParaRPr lang="en-US" baseline="0" dirty="0" smtClean="0"/>
          </a:p>
          <a:p>
            <a:r>
              <a:rPr lang="en-US" baseline="0" dirty="0" smtClean="0"/>
              <a:t>The photo on the right is of a less trafficked area where the lawn is typically cut to a height of 4-5”.  The taller lawn with less compaction has tolerated the heat and dry conditions very well, and the other has wilted. </a:t>
            </a:r>
            <a:r>
              <a:rPr lang="en-US" dirty="0" smtClean="0"/>
              <a:t>The extra height also shades competing plant’s seeds so they do not germinate. </a:t>
            </a:r>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32</a:t>
            </a:fld>
            <a:endParaRPr lang="en-US"/>
          </a:p>
        </p:txBody>
      </p:sp>
    </p:spTree>
    <p:extLst>
      <p:ext uri="{BB962C8B-B14F-4D97-AF65-F5344CB8AC3E}">
        <p14:creationId xmlns:p14="http://schemas.microsoft.com/office/powerpoint/2010/main" val="12861250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Unfortunately, w</a:t>
            </a:r>
            <a:r>
              <a:rPr lang="en-US" dirty="0" smtClean="0"/>
              <a:t>eeding</a:t>
            </a:r>
            <a:r>
              <a:rPr lang="en-US" baseline="0" dirty="0" smtClean="0"/>
              <a:t> is necessary in all landscaping and lawn care, especially in the early stages. </a:t>
            </a:r>
          </a:p>
          <a:p>
            <a:endParaRPr lang="en-US" baseline="0" dirty="0"/>
          </a:p>
          <a:p>
            <a:r>
              <a:rPr lang="en-US" sz="1200" dirty="0" smtClean="0"/>
              <a:t>What is a weed? It’s simply a plant that is undesirable in its current location. </a:t>
            </a:r>
          </a:p>
          <a:p>
            <a:r>
              <a:rPr lang="en-US" sz="1200" dirty="0" smtClean="0"/>
              <a:t>Without using chemicals, the preferred way to remove weeds is the old fashion way!  Hand Weeding!</a:t>
            </a:r>
          </a:p>
          <a:p>
            <a:endParaRPr lang="en-US" sz="1200" dirty="0" smtClean="0"/>
          </a:p>
          <a:p>
            <a:r>
              <a:rPr lang="en-US" sz="1200" dirty="0" smtClean="0"/>
              <a:t>An organic lawn care approach is about creating an environment where the desired plants, in this case the turf grass species, can outcompete the weeds!  Using</a:t>
            </a:r>
            <a:r>
              <a:rPr lang="en-US" sz="1200" baseline="0" dirty="0" smtClean="0"/>
              <a:t> organic practices</a:t>
            </a:r>
            <a:r>
              <a:rPr lang="en-US" sz="1200" dirty="0" smtClean="0"/>
              <a:t> year after year will reduce</a:t>
            </a:r>
            <a:r>
              <a:rPr lang="en-US" sz="1200" baseline="0" dirty="0" smtClean="0"/>
              <a:t> </a:t>
            </a:r>
            <a:r>
              <a:rPr lang="en-US" sz="1200" dirty="0" smtClean="0"/>
              <a:t>the amount of weeds naturally.</a:t>
            </a:r>
          </a:p>
          <a:p>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90D2341A-8BA4-234E-90D5-92E06D6FE10F}" type="slidenum">
              <a:rPr lang="en-US" smtClean="0"/>
              <a:pPr/>
              <a:t>33</a:t>
            </a:fld>
            <a:endParaRPr lang="en-US"/>
          </a:p>
        </p:txBody>
      </p:sp>
    </p:spTree>
    <p:extLst>
      <p:ext uri="{BB962C8B-B14F-4D97-AF65-F5344CB8AC3E}">
        <p14:creationId xmlns:p14="http://schemas.microsoft.com/office/powerpoint/2010/main" val="2287873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necessary, there are organic ways to “chemically treat” weeds.</a:t>
            </a:r>
          </a:p>
          <a:p>
            <a:r>
              <a:rPr lang="en-US" dirty="0" smtClean="0"/>
              <a:t>Household</a:t>
            </a:r>
            <a:r>
              <a:rPr lang="en-US" baseline="0" dirty="0" smtClean="0"/>
              <a:t> vinegar has proven to be an effective and inexpensive way to spot treat weeds.  Fiesta </a:t>
            </a:r>
            <a:r>
              <a:rPr lang="en-US" dirty="0" smtClean="0"/>
              <a:t>is also an organic spot treatment that is effective for juvenile plants.  </a:t>
            </a:r>
          </a:p>
          <a:p>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all</a:t>
            </a:r>
            <a:r>
              <a:rPr lang="en-US" baseline="0" dirty="0" smtClean="0"/>
              <a:t> labor-intensive jobs, and projects that require machinery, personal safety must be taken seriously.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PPE or Personal Protective Equipment must be worn while using all of the machines mentioned in this presentation.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sz="1200" dirty="0" smtClean="0"/>
              <a:t>Safety glasses and dust masks are mandatory for any activity that may cause dust or debris to become airborne,</a:t>
            </a:r>
            <a:r>
              <a:rPr lang="en-US" sz="1200" baseline="0" dirty="0" smtClean="0"/>
              <a:t> such as</a:t>
            </a:r>
            <a:r>
              <a:rPr lang="en-US" sz="1200" dirty="0" smtClean="0"/>
              <a:t> blowing, cutting, or grinding.  Glasses are recommended for most other tasks as well. </a:t>
            </a:r>
          </a:p>
          <a:p>
            <a:r>
              <a:rPr lang="en-US" sz="1200" dirty="0" smtClean="0"/>
              <a:t>Hats are recommended.  Hard Hats may be required for some construction tasks or on specific sites.</a:t>
            </a:r>
          </a:p>
          <a:p>
            <a:r>
              <a:rPr lang="en-US" sz="1200" dirty="0" smtClean="0"/>
              <a:t>Gloves and</a:t>
            </a:r>
            <a:r>
              <a:rPr lang="en-US" sz="1200" baseline="0" dirty="0" smtClean="0"/>
              <a:t> hard-toed boots are important to protect hands and feet from injury.</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benefits</a:t>
            </a:r>
            <a:r>
              <a:rPr lang="en-US" baseline="0" dirty="0" smtClean="0"/>
              <a:t> of organic management are clear when you compare the turf in the upper picture with that in the lower picture.  Formerly, the turf was mowed short under a conventional contract.  The grass is much healthier, but still is acceptably neat for a commercial corridor.  Since this property abuts the Delaware River, the stormwater benefits of organic management are clear.</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Organic turf management DOES work!    This transportation corridor in Philadelphia was a magnet for trash and invasive weeds.  With some easy-care landscaping and just a few seasons of organic care, it was transformed.</a:t>
            </a:r>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Studies show</a:t>
            </a:r>
            <a:r>
              <a:rPr lang="en-US" baseline="0" dirty="0" smtClean="0"/>
              <a:t> that nicely maintained landscapes are less likely to be defaced.  A beautiful organic lawn area is an asset to a community and promotes better health, less crime and economic stability.  At the same time, it can reduce non-point source pollution and improve water quality.</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With consistent implementation</a:t>
            </a:r>
            <a:r>
              <a:rPr lang="en-US" baseline="0" dirty="0" smtClean="0"/>
              <a:t> of these organic turf management practices, a healthy, beautiful lawn can be achieved.  Frequent joggers along this park path can appreciate that they are not exposed to toxic chemicals as they run, and everyone can appreciate the stormwater and water quality benefits!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tabLst>
                <a:tab pos="447256" algn="l"/>
              </a:tabLst>
            </a:pPr>
            <a:r>
              <a:rPr lang="en-US" dirty="0" smtClean="0">
                <a:latin typeface="Calibri" pitchFamily="34" charset="0"/>
              </a:rPr>
              <a:t>What are the reasons</a:t>
            </a:r>
            <a:r>
              <a:rPr lang="en-US" baseline="0" dirty="0" smtClean="0">
                <a:latin typeface="Calibri" pitchFamily="34" charset="0"/>
              </a:rPr>
              <a:t> to use an Organic program for your lawn?  Because there are many reasons NOT to use synthetic chemicals!</a:t>
            </a:r>
          </a:p>
          <a:p>
            <a:pPr lvl="1">
              <a:tabLst>
                <a:tab pos="447256" algn="l"/>
              </a:tabLst>
            </a:pPr>
            <a:r>
              <a:rPr lang="en-US" baseline="0" dirty="0" smtClean="0">
                <a:latin typeface="Calibri" pitchFamily="34" charset="0"/>
              </a:rPr>
              <a:t> Here are just a few:</a:t>
            </a:r>
          </a:p>
          <a:p>
            <a:pPr lvl="1">
              <a:lnSpc>
                <a:spcPct val="114000"/>
              </a:lnSpc>
              <a:buFont typeface="Arial" pitchFamily="34" charset="0"/>
              <a:buChar char="•"/>
              <a:tabLst>
                <a:tab pos="447256" algn="l"/>
              </a:tabLst>
            </a:pPr>
            <a:r>
              <a:rPr lang="en-US" baseline="0" dirty="0" smtClean="0">
                <a:latin typeface="Calibri" pitchFamily="34" charset="0"/>
              </a:rPr>
              <a:t> </a:t>
            </a:r>
            <a:r>
              <a:rPr lang="en-US" dirty="0" smtClean="0">
                <a:latin typeface="Calibri" pitchFamily="34" charset="0"/>
                <a:cs typeface="Calibri" pitchFamily="34" charset="0"/>
              </a:rPr>
              <a:t>Chemical pesticides and fertilizers contaminate surface and groundwater, which is why turf</a:t>
            </a:r>
            <a:r>
              <a:rPr lang="en-US" baseline="0" dirty="0" smtClean="0">
                <a:latin typeface="Calibri" pitchFamily="34" charset="0"/>
                <a:cs typeface="Calibri" pitchFamily="34" charset="0"/>
              </a:rPr>
              <a:t> management relates to stormwater issues</a:t>
            </a:r>
            <a:r>
              <a:rPr lang="en-US" dirty="0" smtClean="0">
                <a:latin typeface="Calibri" pitchFamily="34" charset="0"/>
                <a:cs typeface="Calibri" pitchFamily="34" charset="0"/>
              </a:rPr>
              <a:t>.</a:t>
            </a:r>
          </a:p>
          <a:p>
            <a:pPr marL="457200" marR="0" lvl="1" indent="0" algn="l" defTabSz="457200" rtl="0" eaLnBrk="1" fontAlgn="auto" latinLnBrk="0" hangingPunct="1">
              <a:lnSpc>
                <a:spcPct val="114000"/>
              </a:lnSpc>
              <a:spcBef>
                <a:spcPts val="0"/>
              </a:spcBef>
              <a:spcAft>
                <a:spcPts val="0"/>
              </a:spcAft>
              <a:buClrTx/>
              <a:buSzTx/>
              <a:buFont typeface="Arial" pitchFamily="34" charset="0"/>
              <a:buChar char="•"/>
              <a:tabLst>
                <a:tab pos="447256" algn="l"/>
              </a:tabLst>
              <a:defRPr/>
            </a:pPr>
            <a:r>
              <a:rPr lang="en-US" baseline="0" dirty="0" smtClean="0">
                <a:latin typeface="Calibri" pitchFamily="34" charset="0"/>
              </a:rPr>
              <a:t> Synthetic chemicals can threaten the health of people, pets, wildlife and the environment.  </a:t>
            </a:r>
            <a:r>
              <a:rPr lang="en-US" dirty="0" smtClean="0"/>
              <a:t>For example, the U.S. Geological Survey found that 96 percent of all fish analyzed in major rivers and streams contained residues of one or more pesticides at detectable levels.</a:t>
            </a:r>
            <a:endParaRPr lang="en-US" baseline="0" dirty="0" smtClean="0">
              <a:latin typeface="Calibri" pitchFamily="34" charset="0"/>
            </a:endParaRPr>
          </a:p>
          <a:p>
            <a:pPr lvl="1">
              <a:lnSpc>
                <a:spcPct val="114000"/>
              </a:lnSpc>
              <a:buFont typeface="Arial" charset="0"/>
              <a:buChar char="•"/>
              <a:tabLst>
                <a:tab pos="447256" algn="l"/>
              </a:tabLst>
            </a:pPr>
            <a:r>
              <a:rPr lang="en-US" baseline="0" dirty="0" smtClean="0">
                <a:latin typeface="Calibri" pitchFamily="34" charset="0"/>
              </a:rPr>
              <a:t> Generally, l</a:t>
            </a:r>
            <a:r>
              <a:rPr lang="en-US" dirty="0" smtClean="0">
                <a:latin typeface="Calibri" pitchFamily="34" charset="0"/>
                <a:cs typeface="Calibri" pitchFamily="34" charset="0"/>
              </a:rPr>
              <a:t>awn chemicals are unnecessary, and a waste of money if organic practices are followed.  </a:t>
            </a:r>
          </a:p>
          <a:p>
            <a:pPr lvl="1">
              <a:lnSpc>
                <a:spcPct val="114000"/>
              </a:lnSpc>
              <a:buFont typeface="Arial" charset="0"/>
              <a:buChar char="•"/>
              <a:tabLst>
                <a:tab pos="447256" algn="l"/>
              </a:tabLst>
            </a:pPr>
            <a:r>
              <a:rPr lang="en-US" baseline="0" dirty="0" smtClean="0">
                <a:latin typeface="Calibri" pitchFamily="34" charset="0"/>
                <a:cs typeface="Calibri" pitchFamily="34" charset="0"/>
              </a:rPr>
              <a:t> </a:t>
            </a:r>
            <a:r>
              <a:rPr lang="en-US" dirty="0" smtClean="0">
                <a:latin typeface="Calibri" pitchFamily="34" charset="0"/>
                <a:cs typeface="Calibri" pitchFamily="34" charset="0"/>
              </a:rPr>
              <a:t>Chemical pesticides and fertilizers reduce the activity of the beneficial organisms in</a:t>
            </a:r>
            <a:r>
              <a:rPr lang="en-US" baseline="0" dirty="0" smtClean="0">
                <a:latin typeface="Calibri" pitchFamily="34" charset="0"/>
                <a:cs typeface="Calibri" pitchFamily="34" charset="0"/>
              </a:rPr>
              <a:t> the soil that are critical for plant health</a:t>
            </a:r>
            <a:r>
              <a:rPr lang="en-US" dirty="0" smtClean="0">
                <a:latin typeface="Calibri" pitchFamily="34" charset="0"/>
                <a:cs typeface="Calibri" pitchFamily="34" charset="0"/>
              </a:rPr>
              <a:t>.   AND</a:t>
            </a:r>
          </a:p>
          <a:p>
            <a:pPr lvl="1">
              <a:lnSpc>
                <a:spcPct val="114000"/>
              </a:lnSpc>
              <a:buFont typeface="Arial" charset="0"/>
              <a:buChar char="•"/>
              <a:tabLst>
                <a:tab pos="447256" algn="l"/>
              </a:tabLst>
            </a:pPr>
            <a:r>
              <a:rPr lang="en-US" dirty="0" smtClean="0">
                <a:latin typeface="Calibri" pitchFamily="34" charset="0"/>
                <a:cs typeface="Calibri" pitchFamily="34" charset="0"/>
              </a:rPr>
              <a:t> Chemicals actually degrade the over-all long-term health of your lawn, garden and soil.</a:t>
            </a:r>
          </a:p>
          <a:p>
            <a:pPr lvl="1">
              <a:tabLst>
                <a:tab pos="447256" algn="l"/>
              </a:tabLst>
            </a:pPr>
            <a:endParaRPr lang="en-US" baseline="0" dirty="0" smtClean="0">
              <a:latin typeface="Calibri" pitchFamily="34" charset="0"/>
            </a:endParaRPr>
          </a:p>
          <a:p>
            <a:pPr marL="457200" marR="0" lvl="1" indent="0" algn="l" defTabSz="457200" rtl="0" eaLnBrk="1" fontAlgn="auto" latinLnBrk="0" hangingPunct="1">
              <a:lnSpc>
                <a:spcPct val="100000"/>
              </a:lnSpc>
              <a:spcBef>
                <a:spcPts val="0"/>
              </a:spcBef>
              <a:spcAft>
                <a:spcPts val="0"/>
              </a:spcAft>
              <a:buClrTx/>
              <a:buSzTx/>
              <a:buFontTx/>
              <a:buNone/>
              <a:tabLst>
                <a:tab pos="447256" algn="l"/>
              </a:tabLst>
              <a:defRPr/>
            </a:pPr>
            <a:r>
              <a:rPr lang="en-US" sz="1800" b="1" dirty="0" smtClean="0">
                <a:latin typeface="Century Gothic" pitchFamily="34" charset="0"/>
              </a:rPr>
              <a:t>!</a:t>
            </a:r>
            <a:r>
              <a:rPr lang="en-US" dirty="0" smtClean="0">
                <a:latin typeface="Century Gothic" pitchFamily="34" charset="0"/>
              </a:rPr>
              <a:t>. One scary fact</a:t>
            </a:r>
            <a:r>
              <a:rPr lang="en-US" baseline="0" dirty="0" smtClean="0">
                <a:latin typeface="Century Gothic" pitchFamily="34" charset="0"/>
              </a:rPr>
              <a:t> is that s</a:t>
            </a:r>
            <a:r>
              <a:rPr lang="en-US" dirty="0" smtClean="0">
                <a:latin typeface="Century Gothic" pitchFamily="34" charset="0"/>
              </a:rPr>
              <a:t>ome </a:t>
            </a:r>
            <a:r>
              <a:rPr lang="en-US" i="0" u="sng" dirty="0" smtClean="0">
                <a:latin typeface="Century Gothic" pitchFamily="34" charset="0"/>
              </a:rPr>
              <a:t>inert,</a:t>
            </a:r>
            <a:r>
              <a:rPr lang="en-US" i="0" u="none" dirty="0" smtClean="0">
                <a:latin typeface="Century Gothic" pitchFamily="34" charset="0"/>
              </a:rPr>
              <a:t> or inactive, ingredients</a:t>
            </a:r>
            <a:r>
              <a:rPr lang="en-US" dirty="0" smtClean="0">
                <a:latin typeface="Century Gothic" pitchFamily="34" charset="0"/>
              </a:rPr>
              <a:t> in pesticides may be </a:t>
            </a:r>
            <a:r>
              <a:rPr lang="en-US" u="sng" dirty="0" smtClean="0">
                <a:latin typeface="Century Gothic" pitchFamily="34" charset="0"/>
              </a:rPr>
              <a:t>more</a:t>
            </a:r>
            <a:r>
              <a:rPr lang="en-US" dirty="0" smtClean="0">
                <a:latin typeface="Century Gothic" pitchFamily="34" charset="0"/>
              </a:rPr>
              <a:t> toxic than the active ingredients and can comprise 90 to 95 percent of the product. </a:t>
            </a:r>
          </a:p>
          <a:p>
            <a:pPr lvl="1">
              <a:tabLst>
                <a:tab pos="447256" algn="l"/>
              </a:tabLst>
            </a:pPr>
            <a:endParaRPr lang="en-US" dirty="0" smtClean="0">
              <a:latin typeface="Calibri" pitchFamily="34" charset="0"/>
            </a:endParaRPr>
          </a:p>
        </p:txBody>
      </p:sp>
      <p:sp>
        <p:nvSpPr>
          <p:cNvPr id="4" name="Slide Number Placeholder 3"/>
          <p:cNvSpPr>
            <a:spLocks noGrp="1"/>
          </p:cNvSpPr>
          <p:nvPr>
            <p:ph type="sldNum" sz="quarter" idx="10"/>
          </p:nvPr>
        </p:nvSpPr>
        <p:spPr/>
        <p:txBody>
          <a:bodyPr/>
          <a:lstStyle/>
          <a:p>
            <a:fld id="{54EC5403-2938-4915-A291-104869CD5FE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hope you have a better understanding of how and why to manage turf grass organically</a:t>
            </a:r>
            <a:r>
              <a:rPr lang="en-US" baseline="0" dirty="0" smtClean="0"/>
              <a:t>. In </a:t>
            </a:r>
            <a:r>
              <a:rPr lang="en-US" baseline="0" dirty="0" smtClean="0"/>
              <a:t>this presentation you learned</a:t>
            </a:r>
            <a:r>
              <a:rPr lang="en-US" baseline="0" dirty="0" smtClean="0"/>
              <a:t>:</a:t>
            </a:r>
          </a:p>
          <a:p>
            <a:endParaRPr lang="en-US" baseline="0" dirty="0" smtClean="0"/>
          </a:p>
          <a:p>
            <a:r>
              <a:rPr lang="en-US" baseline="0" dirty="0" smtClean="0"/>
              <a:t>*What organic turf management is</a:t>
            </a:r>
          </a:p>
          <a:p>
            <a:r>
              <a:rPr lang="en-US" baseline="0" dirty="0" smtClean="0"/>
              <a:t>*Why we should manage turf organically</a:t>
            </a:r>
          </a:p>
          <a:p>
            <a:r>
              <a:rPr lang="en-US" baseline="0" dirty="0" smtClean="0"/>
              <a:t>*Techniques for organic turf management, and</a:t>
            </a:r>
          </a:p>
          <a:p>
            <a:r>
              <a:rPr lang="en-US" baseline="0" dirty="0" smtClean="0"/>
              <a:t>*Recommended tools and equipment </a:t>
            </a:r>
          </a:p>
        </p:txBody>
      </p:sp>
      <p:sp>
        <p:nvSpPr>
          <p:cNvPr id="4" name="Slide Number Placeholder 3"/>
          <p:cNvSpPr>
            <a:spLocks noGrp="1"/>
          </p:cNvSpPr>
          <p:nvPr>
            <p:ph type="sldNum" sz="quarter" idx="10"/>
          </p:nvPr>
        </p:nvSpPr>
        <p:spPr/>
        <p:txBody>
          <a:bodyPr/>
          <a:lstStyle/>
          <a:p>
            <a:fld id="{90D2341A-8BA4-234E-90D5-92E06D6FE10F}" type="slidenum">
              <a:rPr lang="en-US" smtClean="0"/>
              <a:pPr/>
              <a:t>40</a:t>
            </a:fld>
            <a:endParaRPr lang="en-US"/>
          </a:p>
        </p:txBody>
      </p:sp>
    </p:spTree>
    <p:extLst>
      <p:ext uri="{BB962C8B-B14F-4D97-AF65-F5344CB8AC3E}">
        <p14:creationId xmlns:p14="http://schemas.microsoft.com/office/powerpoint/2010/main" val="1926514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687388"/>
            <a:ext cx="3198813" cy="2400300"/>
          </a:xfrm>
        </p:spPr>
      </p:sp>
      <p:sp>
        <p:nvSpPr>
          <p:cNvPr id="3" name="Notes Placeholder 2"/>
          <p:cNvSpPr>
            <a:spLocks noGrp="1"/>
          </p:cNvSpPr>
          <p:nvPr>
            <p:ph type="body" idx="1"/>
          </p:nvPr>
        </p:nvSpPr>
        <p:spPr/>
        <p:txBody>
          <a:bodyPr>
            <a:normAutofit/>
          </a:bodyPr>
          <a:lstStyle/>
          <a:p>
            <a:r>
              <a:rPr lang="en-US" dirty="0" smtClean="0"/>
              <a:t>This </a:t>
            </a:r>
            <a:r>
              <a:rPr lang="en-US" dirty="0" smtClean="0"/>
              <a:t>concludes this</a:t>
            </a:r>
            <a:r>
              <a:rPr lang="en-US" baseline="0" dirty="0" smtClean="0"/>
              <a:t> presentation on Organic Turf Management. Thank you to our funder – the US Environmental Protection Agency Region III, and partners PHS, AKRF, Inc. and GreenTreks Network, which </a:t>
            </a:r>
            <a:r>
              <a:rPr lang="en-US" baseline="0" smtClean="0"/>
              <a:t>helped </a:t>
            </a:r>
            <a:r>
              <a:rPr lang="en-US" baseline="0" smtClean="0"/>
              <a:t>produce </a:t>
            </a:r>
            <a:r>
              <a:rPr lang="en-US" baseline="0" dirty="0" smtClean="0"/>
              <a:t>this series.</a:t>
            </a:r>
            <a:endParaRPr lang="en-US" dirty="0"/>
          </a:p>
        </p:txBody>
      </p:sp>
      <p:sp>
        <p:nvSpPr>
          <p:cNvPr id="4" name="Slide Number Placeholder 3"/>
          <p:cNvSpPr>
            <a:spLocks noGrp="1"/>
          </p:cNvSpPr>
          <p:nvPr>
            <p:ph type="sldNum" sz="quarter" idx="10"/>
          </p:nvPr>
        </p:nvSpPr>
        <p:spPr>
          <a:xfrm>
            <a:off x="3884613" y="8685214"/>
            <a:ext cx="2971800" cy="457200"/>
          </a:xfrm>
          <a:prstGeom prst="rect">
            <a:avLst/>
          </a:prstGeom>
        </p:spPr>
        <p:txBody>
          <a:bodyPr lIns="96661" tIns="48331" rIns="96661" bIns="48331"/>
          <a:lstStyle/>
          <a:p>
            <a:fld id="{90D2341A-8BA4-234E-90D5-92E06D6FE10F}" type="slidenum">
              <a:rPr lang="en-US" smtClean="0"/>
              <a:pPr/>
              <a:t>41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Fertilizers are</a:t>
            </a:r>
            <a:r>
              <a:rPr lang="en-US" baseline="0" dirty="0" smtClean="0"/>
              <a:t> composed mostly of three elements:  Nitrogen, Phosphorus and Potassium (N-P-K).  </a:t>
            </a:r>
            <a:r>
              <a:rPr lang="en-US" dirty="0" smtClean="0"/>
              <a:t>They are in a form that will dissolve</a:t>
            </a:r>
            <a:r>
              <a:rPr lang="en-US" baseline="0" dirty="0" smtClean="0"/>
              <a:t> in water so that they </a:t>
            </a:r>
            <a:r>
              <a:rPr lang="en-US" dirty="0" smtClean="0"/>
              <a:t>can be quickly absorbed</a:t>
            </a:r>
            <a:r>
              <a:rPr lang="en-US" baseline="0" dirty="0" smtClean="0"/>
              <a:t> by turf grass roots.  However, if more fertilizer is applied to the lawn than can be immediately taken up by the plants, the excess is carried with surface water into storm sewers or waterways.  They become non-point source pollutants that can harm the organic life in the streams.   </a:t>
            </a:r>
          </a:p>
          <a:p>
            <a:endParaRPr lang="en-US" baseline="0" dirty="0" smtClean="0"/>
          </a:p>
          <a:p>
            <a:r>
              <a:rPr lang="en-US" baseline="0" dirty="0" smtClean="0"/>
              <a:t>In this example, the fertilizer is made up of 20% Nitrogen, 27% Phosphorus and 5% Potassium. </a:t>
            </a:r>
            <a:r>
              <a:rPr lang="en-US" dirty="0" smtClean="0"/>
              <a:t>The remaining 48% is simply filler, or inert ingredients, which are there mostly to help disperse the chemicals.   A way of remembering what these three components</a:t>
            </a:r>
            <a:r>
              <a:rPr lang="en-US" baseline="0" dirty="0" smtClean="0"/>
              <a:t> are intended to do is the phrase “Up, down and all around.”  Nitrogen boosts above-ground growth, in this case, the green leaves of grass.  Phosphorus targets root growth, and Potassium is considered helpful for all around plant health.  The numbers in this fertilizer mix are very high, leading us to believe that a lot of the chemicals will run off.</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5</a:t>
            </a:fld>
            <a:endParaRPr lang="en-US"/>
          </a:p>
        </p:txBody>
      </p:sp>
    </p:spTree>
    <p:extLst>
      <p:ext uri="{BB962C8B-B14F-4D97-AF65-F5344CB8AC3E}">
        <p14:creationId xmlns:p14="http://schemas.microsoft.com/office/powerpoint/2010/main" val="331573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the chemicals are water soluble, anything that is not</a:t>
            </a:r>
            <a:r>
              <a:rPr lang="en-US" baseline="0" dirty="0" smtClean="0"/>
              <a:t> quickly absorbed by plants will be washed away into waterways.</a:t>
            </a:r>
          </a:p>
          <a:p>
            <a:r>
              <a:rPr lang="en-US" baseline="0" dirty="0" smtClean="0"/>
              <a:t>There, the chemicals, especially phosphorus, promote the rapid growth of algae – creating what is known as an algae bloom.  </a:t>
            </a:r>
          </a:p>
          <a:p>
            <a:r>
              <a:rPr lang="en-US" baseline="0" dirty="0" smtClean="0"/>
              <a:t>But algae are short-lived and when they die off, the decomposition process consumes the dissolved oxygen in the water. </a:t>
            </a:r>
          </a:p>
          <a:p>
            <a:r>
              <a:rPr lang="en-US" dirty="0" smtClean="0"/>
              <a:t>When the dissolved oxygen content decreases, many fish and aquatic insects cannot survive.</a:t>
            </a:r>
          </a:p>
          <a:p>
            <a:r>
              <a:rPr lang="en-US" dirty="0" smtClean="0"/>
              <a:t>This results in a dead area</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6</a:t>
            </a:fld>
            <a:endParaRPr lang="en-US"/>
          </a:p>
        </p:txBody>
      </p:sp>
    </p:spTree>
    <p:extLst>
      <p:ext uri="{BB962C8B-B14F-4D97-AF65-F5344CB8AC3E}">
        <p14:creationId xmlns:p14="http://schemas.microsoft.com/office/powerpoint/2010/main" val="1312413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entury Gothic" pitchFamily="34" charset="0"/>
              </a:rPr>
              <a:t>Runoff from rainfall or snowmelt moves over and through the ground, picking up and carrying away natural and human-made pollutants that are deposited into waterways.  </a:t>
            </a:r>
            <a:r>
              <a:rPr lang="en-US" dirty="0" smtClean="0"/>
              <a:t>The</a:t>
            </a:r>
            <a:r>
              <a:rPr lang="en-US" baseline="0" dirty="0" smtClean="0"/>
              <a:t> nonpoint source pollutants caused by non-organic turf management are mainly phosphorus and nitrogen, which cause algae blooms.  When the algae blooms pour into open water, such as the Delaware and Chesapeake Bays, they are called algae plumes – shown as the purple or grey haze on these maps.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7</a:t>
            </a:fld>
            <a:endParaRPr lang="en-US"/>
          </a:p>
        </p:txBody>
      </p:sp>
    </p:spTree>
    <p:extLst>
      <p:ext uri="{BB962C8B-B14F-4D97-AF65-F5344CB8AC3E}">
        <p14:creationId xmlns:p14="http://schemas.microsoft.com/office/powerpoint/2010/main" val="666821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a:t>
            </a:r>
            <a:r>
              <a:rPr lang="en-US" baseline="0" dirty="0" smtClean="0"/>
              <a:t> to slow the runoff pollution process we can implement a new way of managing landscapes: The Organic Approach. </a:t>
            </a:r>
          </a:p>
          <a:p>
            <a:r>
              <a:rPr lang="en-US" baseline="0" dirty="0" smtClean="0"/>
              <a:t>Or, since the commercial </a:t>
            </a:r>
            <a:r>
              <a:rPr lang="en-US" baseline="0" dirty="0" err="1" smtClean="0"/>
              <a:t>lawncare</a:t>
            </a:r>
            <a:r>
              <a:rPr lang="en-US" baseline="0" dirty="0" smtClean="0"/>
              <a:t> industry has only been around since the 1960’s, maybe this is going back to the old tried and true way that existed before </a:t>
            </a:r>
            <a:r>
              <a:rPr lang="en-US" baseline="0" dirty="0" err="1" smtClean="0"/>
              <a:t>lawncare</a:t>
            </a:r>
            <a:r>
              <a:rPr lang="en-US" baseline="0" dirty="0" smtClean="0"/>
              <a:t> became institutionalized! </a:t>
            </a:r>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tabLst>
                <a:tab pos="447324" algn="l"/>
              </a:tabLst>
            </a:pPr>
            <a:r>
              <a:rPr lang="en-US" dirty="0" smtClean="0">
                <a:latin typeface="Calibri" pitchFamily="34" charset="0"/>
              </a:rPr>
              <a:t>What</a:t>
            </a:r>
            <a:r>
              <a:rPr lang="en-US" baseline="0" dirty="0" smtClean="0">
                <a:latin typeface="Calibri" pitchFamily="34" charset="0"/>
              </a:rPr>
              <a:t> are the differences between the conventional way and the natural way to manage landscapes?</a:t>
            </a:r>
          </a:p>
          <a:p>
            <a:pPr marL="457200" lvl="1" indent="0">
              <a:buFont typeface="Arial" charset="0"/>
              <a:buNone/>
              <a:tabLst>
                <a:tab pos="447324" algn="l"/>
              </a:tabLst>
            </a:pPr>
            <a:endParaRPr lang="en-US" b="1" baseline="0" dirty="0" smtClean="0">
              <a:latin typeface="Calibri" pitchFamily="34" charset="0"/>
            </a:endParaRPr>
          </a:p>
          <a:p>
            <a:pPr marL="457200" lvl="1" indent="0">
              <a:buFont typeface="Arial" charset="0"/>
              <a:buNone/>
              <a:tabLst>
                <a:tab pos="447324" algn="l"/>
              </a:tabLst>
            </a:pPr>
            <a:r>
              <a:rPr lang="en-US" b="1" baseline="0" dirty="0" smtClean="0">
                <a:latin typeface="Calibri" pitchFamily="34" charset="0"/>
              </a:rPr>
              <a:t>Conventional Non-Organic Methods: </a:t>
            </a:r>
          </a:p>
          <a:p>
            <a:pPr marL="457200" lvl="1" indent="0">
              <a:buFont typeface="Arial" pitchFamily="34" charset="0"/>
              <a:buChar char="•"/>
              <a:tabLst>
                <a:tab pos="447324" algn="l"/>
              </a:tabLst>
            </a:pPr>
            <a:r>
              <a:rPr lang="en-US" baseline="0" dirty="0" smtClean="0">
                <a:latin typeface="Calibri" pitchFamily="34" charset="0"/>
              </a:rPr>
              <a:t>Use Synthetic Fertilizers that wash off and pollute.  When they stop working, then you have to apply more.</a:t>
            </a:r>
          </a:p>
          <a:p>
            <a:pPr marL="457200" lvl="1" indent="0">
              <a:buFont typeface="Arial" pitchFamily="34" charset="0"/>
              <a:buChar char="•"/>
              <a:tabLst>
                <a:tab pos="447324" algn="l"/>
              </a:tabLst>
            </a:pPr>
            <a:r>
              <a:rPr lang="en-US" baseline="0" dirty="0" smtClean="0">
                <a:latin typeface="Calibri" pitchFamily="34" charset="0"/>
              </a:rPr>
              <a:t>They use Chemical pesticides that typically kill helpful organisms, too.</a:t>
            </a:r>
          </a:p>
          <a:p>
            <a:pPr marL="457200" lvl="1" indent="0">
              <a:buFont typeface="Arial" pitchFamily="34" charset="0"/>
              <a:buChar char="•"/>
              <a:tabLst>
                <a:tab pos="447324" algn="l"/>
              </a:tabLst>
            </a:pPr>
            <a:r>
              <a:rPr lang="en-US" baseline="0" dirty="0" smtClean="0">
                <a:latin typeface="Calibri" pitchFamily="34" charset="0"/>
              </a:rPr>
              <a:t>Generally they use low or short mowing heights.  This reduces the plants’ ability to photosynthesize.</a:t>
            </a:r>
          </a:p>
          <a:p>
            <a:pPr marL="457200" lvl="1" indent="0">
              <a:buFont typeface="Arial" pitchFamily="34" charset="0"/>
              <a:buChar char="•"/>
              <a:tabLst>
                <a:tab pos="447324" algn="l"/>
              </a:tabLst>
            </a:pPr>
            <a:r>
              <a:rPr lang="en-US" baseline="0" dirty="0" smtClean="0">
                <a:latin typeface="Calibri" pitchFamily="34" charset="0"/>
              </a:rPr>
              <a:t> They treat symptoms: basically making the plants depend on the chemicals!</a:t>
            </a:r>
          </a:p>
          <a:p>
            <a:pPr marL="457200" lvl="1" indent="0">
              <a:buFont typeface="Arial" charset="0"/>
              <a:buNone/>
              <a:tabLst>
                <a:tab pos="447324" algn="l"/>
              </a:tabLst>
            </a:pPr>
            <a:endParaRPr lang="en-US" baseline="0" dirty="0" smtClean="0">
              <a:latin typeface="Calibri" pitchFamily="34" charset="0"/>
            </a:endParaRPr>
          </a:p>
          <a:p>
            <a:pPr marL="457200" lvl="1" indent="0">
              <a:buFont typeface="Arial" charset="0"/>
              <a:buNone/>
              <a:tabLst>
                <a:tab pos="447324" algn="l"/>
              </a:tabLst>
            </a:pPr>
            <a:r>
              <a:rPr lang="en-US" b="1" baseline="0" dirty="0" smtClean="0">
                <a:latin typeface="Calibri" pitchFamily="34" charset="0"/>
              </a:rPr>
              <a:t>With Organic Methods:</a:t>
            </a:r>
          </a:p>
          <a:p>
            <a:pPr marL="457200" lvl="1" indent="0">
              <a:buFont typeface="Arial" pitchFamily="34" charset="0"/>
              <a:buChar char="•"/>
              <a:tabLst>
                <a:tab pos="447324" algn="l"/>
              </a:tabLst>
            </a:pPr>
            <a:r>
              <a:rPr lang="en-US" baseline="0" dirty="0" smtClean="0">
                <a:latin typeface="Calibri" pitchFamily="34" charset="0"/>
              </a:rPr>
              <a:t>The objective is to create and establish a healthy soil, which in turn will take care of the plants by itself. </a:t>
            </a:r>
          </a:p>
          <a:p>
            <a:pPr marL="457200" lvl="1" indent="0">
              <a:buFont typeface="Arial" pitchFamily="34" charset="0"/>
              <a:buChar char="•"/>
              <a:tabLst>
                <a:tab pos="447324" algn="l"/>
              </a:tabLst>
            </a:pPr>
            <a:r>
              <a:rPr lang="en-US" baseline="0" dirty="0" smtClean="0">
                <a:latin typeface="Calibri" pitchFamily="34" charset="0"/>
              </a:rPr>
              <a:t>Organic practices Solve Problems instead of treating symptoms.</a:t>
            </a:r>
          </a:p>
          <a:p>
            <a:pPr marL="457200" lvl="1" indent="0">
              <a:buFont typeface="Arial" pitchFamily="34" charset="0"/>
              <a:buChar char="•"/>
              <a:tabLst>
                <a:tab pos="447324" algn="l"/>
              </a:tabLst>
            </a:pPr>
            <a:r>
              <a:rPr lang="en-US" baseline="0" dirty="0" smtClean="0">
                <a:latin typeface="Calibri" pitchFamily="34" charset="0"/>
              </a:rPr>
              <a:t>We do not treat symptoms but instead treat or improve anything lacking in the soil as determined by science, either by  soil samples or other analysis.</a:t>
            </a:r>
          </a:p>
          <a:p>
            <a:pPr marL="457200" marR="0" lvl="1" indent="0" algn="l" defTabSz="457200" rtl="0" eaLnBrk="1" fontAlgn="auto" latinLnBrk="0" hangingPunct="1">
              <a:lnSpc>
                <a:spcPct val="100000"/>
              </a:lnSpc>
              <a:spcBef>
                <a:spcPts val="0"/>
              </a:spcBef>
              <a:spcAft>
                <a:spcPts val="0"/>
              </a:spcAft>
              <a:buClrTx/>
              <a:buSzTx/>
              <a:buFont typeface="Arial" pitchFamily="34" charset="0"/>
              <a:buChar char="•"/>
              <a:tabLst>
                <a:tab pos="447324" algn="l"/>
              </a:tabLst>
              <a:defRPr/>
            </a:pPr>
            <a:r>
              <a:rPr lang="en-US" baseline="0" dirty="0" smtClean="0">
                <a:latin typeface="Calibri" pitchFamily="34" charset="0"/>
              </a:rPr>
              <a:t>We use Organic products that are not water soluble, so they are less likely to travel with stormwater.</a:t>
            </a:r>
          </a:p>
          <a:p>
            <a:pPr marL="457200" lvl="1" indent="0">
              <a:buFont typeface="Arial" pitchFamily="34" charset="0"/>
              <a:buChar char="•"/>
              <a:tabLst>
                <a:tab pos="447324" algn="l"/>
              </a:tabLst>
            </a:pPr>
            <a:endParaRPr lang="en-US" baseline="0" dirty="0" smtClean="0">
              <a:latin typeface="Calibri" pitchFamily="34" charset="0"/>
            </a:endParaRPr>
          </a:p>
          <a:p>
            <a:pPr marL="457200" lvl="1" indent="0">
              <a:buFont typeface="Arial" pitchFamily="34" charset="0"/>
              <a:buChar char="•"/>
              <a:tabLst>
                <a:tab pos="447324" algn="l"/>
              </a:tabLst>
            </a:pPr>
            <a:endParaRPr lang="en-US" baseline="0" dirty="0" smtClean="0">
              <a:latin typeface="Calibri" pitchFamily="34" charset="0"/>
            </a:endParaRPr>
          </a:p>
          <a:p>
            <a:pPr marL="457200" lvl="1" indent="0">
              <a:buFont typeface="Arial" charset="0"/>
              <a:buNone/>
              <a:tabLst>
                <a:tab pos="447324" algn="l"/>
              </a:tabLst>
            </a:pPr>
            <a:endParaRPr lang="en-US" baseline="0" dirty="0" smtClean="0">
              <a:latin typeface="Calibri" pitchFamily="34" charset="0"/>
            </a:endParaRPr>
          </a:p>
          <a:p>
            <a:pPr lvl="1">
              <a:tabLst>
                <a:tab pos="447324" algn="l"/>
              </a:tabLst>
            </a:pPr>
            <a:endParaRPr lang="en-US" dirty="0" smtClean="0">
              <a:latin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54EC5403-2938-4915-A291-104869CD5FE5}"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Line 9"/>
          <p:cNvSpPr>
            <a:spLocks noChangeShapeType="1"/>
          </p:cNvSpPr>
          <p:nvPr userDrawn="1"/>
        </p:nvSpPr>
        <p:spPr bwMode="auto">
          <a:xfrm>
            <a:off x="228600" y="5943600"/>
            <a:ext cx="8686800" cy="0"/>
          </a:xfrm>
          <a:prstGeom prst="line">
            <a:avLst/>
          </a:prstGeom>
          <a:noFill/>
          <a:ln w="6350">
            <a:solidFill>
              <a:srgbClr val="00CC00"/>
            </a:solidFill>
            <a:round/>
            <a:headEnd/>
            <a:tailEnd/>
          </a:ln>
          <a:effectLst/>
        </p:spPr>
        <p:txBody>
          <a:bodyPr wrap="none" anchor="ctr"/>
          <a:lstStyle/>
          <a:p>
            <a:pPr>
              <a:defRPr/>
            </a:pPr>
            <a:endParaRPr lang="en-US" dirty="0">
              <a:latin typeface="Times" charset="0"/>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0" advTm="600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1" y="241300"/>
            <a:ext cx="7771170" cy="685800"/>
          </a:xfrm>
          <a:prstGeom prst="rect">
            <a:avLst/>
          </a:prstGeom>
        </p:spPr>
        <p:txBody>
          <a:bodyPr/>
          <a:lstStyle>
            <a:lvl1pPr marL="0" indent="0" algn="l">
              <a:buNone/>
              <a:defRPr b="1">
                <a:solidFill>
                  <a:srgbClr val="0040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png"/><Relationship Id="rId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2.xml"/><Relationship Id="rId3"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HS_main_1827_horiz_desc_2C.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8964" y="911940"/>
            <a:ext cx="6116348" cy="1519500"/>
          </a:xfrm>
          <a:prstGeom prst="rect">
            <a:avLst/>
          </a:prstGeom>
        </p:spPr>
      </p:pic>
      <p:pic>
        <p:nvPicPr>
          <p:cNvPr id="5" name="Picture 4" descr="leav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61" y="0"/>
            <a:ext cx="8972714" cy="908243"/>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66" r:id="rId2"/>
    <p:sldLayoutId id="2147483667"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p:nvSpPr>
        <p:spPr>
          <a:xfrm rot="5400000" flipV="1">
            <a:off x="-3142158" y="3368037"/>
            <a:ext cx="6858003" cy="121923"/>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HS_logo.png"/>
          <p:cNvPicPr>
            <a:picLocks noChangeAspect="1"/>
          </p:cNvPicPr>
          <p:nvPr/>
        </p:nvPicPr>
        <p:blipFill>
          <a:blip r:embed="rId3"/>
          <a:srcRect l="33212" t="27639" r="33434" b="36634"/>
          <a:stretch>
            <a:fillRect/>
          </a:stretch>
        </p:blipFill>
        <p:spPr>
          <a:xfrm>
            <a:off x="8286354" y="5756856"/>
            <a:ext cx="678232" cy="940158"/>
          </a:xfrm>
          <a:prstGeom prst="rect">
            <a:avLst/>
          </a:prstGeom>
        </p:spPr>
      </p:pic>
      <p:sp>
        <p:nvSpPr>
          <p:cNvPr id="11" name="Rectangle 10"/>
          <p:cNvSpPr/>
          <p:nvPr/>
        </p:nvSpPr>
        <p:spPr>
          <a:xfrm rot="5400000" flipV="1">
            <a:off x="-3252467" y="3368037"/>
            <a:ext cx="6858003" cy="121923"/>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flipV="1">
            <a:off x="-3370579" y="3368037"/>
            <a:ext cx="6858003" cy="121923"/>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gif"/><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4" Type="http://schemas.microsoft.com/office/2007/relationships/hdphoto" Target="../media/hdphoto1.wdp"/><Relationship Id="rId5" Type="http://schemas.openxmlformats.org/officeDocument/2006/relationships/image" Target="../media/image60.png"/><Relationship Id="rId6" Type="http://schemas.microsoft.com/office/2007/relationships/hdphoto" Target="../media/hdphoto2.wdp"/><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6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hyperlink" Target="http://www.phsonline.org/" TargetMode="External"/><Relationship Id="rId7" Type="http://schemas.openxmlformats.org/officeDocument/2006/relationships/image" Target="../media/image71.jp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38125" y="3533052"/>
            <a:ext cx="8229599" cy="1752600"/>
          </a:xfrm>
        </p:spPr>
        <p:txBody>
          <a:bodyPr/>
          <a:lstStyle/>
          <a:p>
            <a:r>
              <a:rPr lang="en-US" sz="6000" dirty="0" smtClean="0">
                <a:solidFill>
                  <a:schemeClr val="tx1">
                    <a:lumMod val="65000"/>
                    <a:lumOff val="35000"/>
                  </a:schemeClr>
                </a:solidFill>
                <a:latin typeface="Century Gothic" pitchFamily="34" charset="0"/>
              </a:rPr>
              <a:t>Organic Turf Management</a:t>
            </a:r>
            <a:endParaRPr lang="en-US" sz="6000" dirty="0" smtClean="0">
              <a:solidFill>
                <a:schemeClr val="tx1">
                  <a:lumMod val="75000"/>
                  <a:lumOff val="25000"/>
                </a:schemeClr>
              </a:solidFill>
              <a:latin typeface="Century Gothic" pitchFamily="34" charset="0"/>
            </a:endParaRPr>
          </a:p>
        </p:txBody>
      </p:sp>
      <p:sp>
        <p:nvSpPr>
          <p:cNvPr id="5" name="TextBox 4"/>
          <p:cNvSpPr txBox="1"/>
          <p:nvPr/>
        </p:nvSpPr>
        <p:spPr>
          <a:xfrm>
            <a:off x="5171778" y="5650992"/>
            <a:ext cx="2991781" cy="923330"/>
          </a:xfrm>
          <a:prstGeom prst="rect">
            <a:avLst/>
          </a:prstGeom>
          <a:noFill/>
        </p:spPr>
        <p:txBody>
          <a:bodyPr wrap="none" rtlCol="0">
            <a:spAutoFit/>
          </a:bodyPr>
          <a:lstStyle/>
          <a:p>
            <a:r>
              <a:rPr lang="en-US" dirty="0" smtClean="0"/>
              <a:t>Prepared by: Dan Bauer, AKRF</a:t>
            </a:r>
          </a:p>
          <a:p>
            <a:r>
              <a:rPr lang="en-US" dirty="0" smtClean="0"/>
              <a:t>		      Sam Keitch, PHS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65091" y="182879"/>
            <a:ext cx="7000875" cy="1470025"/>
          </a:xfrm>
          <a:prstGeom prst="rect">
            <a:avLst/>
          </a:prstGeom>
        </p:spPr>
        <p:txBody>
          <a:bodyPr/>
          <a:lstStyle/>
          <a:p>
            <a:r>
              <a:rPr lang="en-US" sz="3600" b="1" dirty="0" smtClean="0">
                <a:solidFill>
                  <a:schemeClr val="tx1">
                    <a:lumMod val="65000"/>
                    <a:lumOff val="35000"/>
                  </a:schemeClr>
                </a:solidFill>
                <a:latin typeface="Century Gothic" pitchFamily="34" charset="0"/>
                <a:cs typeface="Calibri" pitchFamily="34" charset="0"/>
              </a:rPr>
              <a:t>What Should We Change?</a:t>
            </a:r>
            <a:endParaRPr lang="en-US" sz="3600" b="1" dirty="0">
              <a:solidFill>
                <a:schemeClr val="tx1">
                  <a:lumMod val="65000"/>
                  <a:lumOff val="35000"/>
                </a:schemeClr>
              </a:solidFill>
              <a:latin typeface="Century Gothic" pitchFamily="34" charset="0"/>
              <a:cs typeface="Calibri" pitchFamily="34" charset="0"/>
            </a:endParaRPr>
          </a:p>
        </p:txBody>
      </p:sp>
      <p:sp>
        <p:nvSpPr>
          <p:cNvPr id="8" name="TextBox 7"/>
          <p:cNvSpPr txBox="1"/>
          <p:nvPr/>
        </p:nvSpPr>
        <p:spPr>
          <a:xfrm>
            <a:off x="1710088" y="748224"/>
            <a:ext cx="6481734" cy="2215991"/>
          </a:xfrm>
          <a:prstGeom prst="rect">
            <a:avLst/>
          </a:prstGeom>
          <a:noFill/>
        </p:spPr>
        <p:txBody>
          <a:bodyPr wrap="square" rtlCol="0">
            <a:spAutoFit/>
          </a:bodyPr>
          <a:lstStyle/>
          <a:p>
            <a:pPr lvl="1">
              <a:tabLst>
                <a:tab pos="457200" algn="l"/>
              </a:tabLst>
            </a:pPr>
            <a:endParaRPr lang="en-US" b="1" dirty="0" smtClean="0">
              <a:latin typeface="Calibri" pitchFamily="34" charset="0"/>
            </a:endParaRPr>
          </a:p>
          <a:p>
            <a:pPr lvl="1">
              <a:tabLst>
                <a:tab pos="457200" algn="l"/>
              </a:tabLst>
            </a:pPr>
            <a:endParaRPr lang="en-US" sz="2800" b="1" dirty="0" smtClean="0">
              <a:latin typeface="Calibri" pitchFamily="34" charset="0"/>
            </a:endParaRPr>
          </a:p>
          <a:p>
            <a:pPr lvl="1">
              <a:tabLst>
                <a:tab pos="457200" algn="l"/>
              </a:tabLst>
            </a:pPr>
            <a:endParaRPr lang="en-US" sz="2800" b="1" dirty="0" smtClean="0">
              <a:latin typeface="Calibri" pitchFamily="34" charset="0"/>
            </a:endParaRPr>
          </a:p>
          <a:p>
            <a:pPr lvl="1">
              <a:tabLst>
                <a:tab pos="457200" algn="l"/>
              </a:tabLst>
            </a:pPr>
            <a:endParaRPr lang="en-US" sz="2800" dirty="0" smtClean="0">
              <a:latin typeface="Calibri" pitchFamily="34" charset="0"/>
            </a:endParaRPr>
          </a:p>
          <a:p>
            <a:pPr lvl="1">
              <a:tabLst>
                <a:tab pos="457200" algn="l"/>
              </a:tabLst>
            </a:pPr>
            <a:endParaRPr lang="en-US" dirty="0" smtClean="0">
              <a:latin typeface="Calibri" pitchFamily="34" charset="0"/>
            </a:endParaRPr>
          </a:p>
          <a:p>
            <a:endParaRPr lang="en-US" dirty="0" smtClean="0">
              <a:latin typeface="Calibri" pitchFamily="34" charset="0"/>
              <a:cs typeface="Calibri" pitchFamily="34" charset="0"/>
            </a:endParaRPr>
          </a:p>
        </p:txBody>
      </p:sp>
      <p:sp>
        <p:nvSpPr>
          <p:cNvPr id="5" name="TextBox 4"/>
          <p:cNvSpPr txBox="1"/>
          <p:nvPr/>
        </p:nvSpPr>
        <p:spPr>
          <a:xfrm>
            <a:off x="789432" y="1469571"/>
            <a:ext cx="7768981" cy="5262979"/>
          </a:xfrm>
          <a:prstGeom prst="rect">
            <a:avLst/>
          </a:prstGeom>
          <a:noFill/>
        </p:spPr>
        <p:txBody>
          <a:bodyPr wrap="square" rtlCol="0">
            <a:spAutoFit/>
          </a:bodyPr>
          <a:lstStyle/>
          <a:p>
            <a:r>
              <a:rPr lang="en-US" sz="2800" dirty="0" smtClean="0"/>
              <a:t>Lawns are monocultures</a:t>
            </a:r>
          </a:p>
          <a:p>
            <a:endParaRPr lang="en-US" b="1" dirty="0" smtClean="0"/>
          </a:p>
          <a:p>
            <a:endParaRPr lang="en-US" b="1" dirty="0" smtClean="0"/>
          </a:p>
          <a:p>
            <a:endParaRPr lang="en-US" b="1" dirty="0" smtClean="0"/>
          </a:p>
          <a:p>
            <a:endParaRPr lang="en-US" b="1" dirty="0" smtClean="0"/>
          </a:p>
          <a:p>
            <a:endParaRPr lang="en-US" b="1" dirty="0" smtClean="0"/>
          </a:p>
          <a:p>
            <a:r>
              <a:rPr lang="en-US" b="1" dirty="0" smtClean="0"/>
              <a:t>V</a:t>
            </a:r>
          </a:p>
          <a:p>
            <a:r>
              <a:rPr lang="en-US" b="1" dirty="0" smtClean="0"/>
              <a:t>							       vs.</a:t>
            </a:r>
          </a:p>
          <a:p>
            <a:endParaRPr lang="en-US" b="1" dirty="0" smtClean="0"/>
          </a:p>
          <a:p>
            <a:endParaRPr lang="en-US" b="1" dirty="0" smtClean="0"/>
          </a:p>
          <a:p>
            <a:endParaRPr lang="en-US" b="1" dirty="0" smtClean="0"/>
          </a:p>
          <a:p>
            <a:pPr algn="r"/>
            <a:r>
              <a:rPr lang="en-US" sz="2800" dirty="0" smtClean="0"/>
              <a:t>						Ecologically diverse landscapes - a better choice! </a:t>
            </a:r>
          </a:p>
          <a:p>
            <a:endParaRPr lang="en-US" b="1" dirty="0" smtClean="0"/>
          </a:p>
          <a:p>
            <a:r>
              <a:rPr lang="en-US" b="1" dirty="0" smtClean="0"/>
              <a:t>  </a:t>
            </a:r>
          </a:p>
          <a:p>
            <a:r>
              <a:rPr lang="en-US" b="1" i="1" dirty="0" smtClean="0"/>
              <a:t> “ </a:t>
            </a:r>
            <a:r>
              <a:rPr lang="en-US" b="1" i="1" dirty="0"/>
              <a:t>Americans </a:t>
            </a:r>
            <a:r>
              <a:rPr lang="en-US" b="1" i="1" dirty="0" smtClean="0"/>
              <a:t> </a:t>
            </a:r>
            <a:r>
              <a:rPr lang="en-US" b="1" i="1" dirty="0"/>
              <a:t>spend $27 billion per year caring for our turf and lawns- </a:t>
            </a:r>
            <a:endParaRPr lang="en-US" b="1" i="1" dirty="0" smtClean="0"/>
          </a:p>
          <a:p>
            <a:r>
              <a:rPr lang="en-US" b="1" i="1" dirty="0" smtClean="0"/>
              <a:t>    that’s </a:t>
            </a:r>
            <a:r>
              <a:rPr lang="en-US" b="1" i="1" dirty="0"/>
              <a:t>ten times more than is spent on school textbooks</a:t>
            </a:r>
            <a:r>
              <a:rPr lang="en-US" b="1" i="1" dirty="0" smtClean="0"/>
              <a:t>!”</a:t>
            </a:r>
            <a:endParaRPr lang="en-US" b="1" i="1" dirty="0"/>
          </a:p>
        </p:txBody>
      </p:sp>
      <p:pic>
        <p:nvPicPr>
          <p:cNvPr id="2050" name="Picture 2" descr="C:\Users\bvanclief\Desktop\sod.jpg"/>
          <p:cNvPicPr>
            <a:picLocks noChangeAspect="1" noChangeArrowheads="1"/>
          </p:cNvPicPr>
          <p:nvPr/>
        </p:nvPicPr>
        <p:blipFill>
          <a:blip r:embed="rId3"/>
          <a:srcRect/>
          <a:stretch>
            <a:fillRect/>
          </a:stretch>
        </p:blipFill>
        <p:spPr bwMode="auto">
          <a:xfrm>
            <a:off x="896112" y="1911984"/>
            <a:ext cx="3418113" cy="1602241"/>
          </a:xfrm>
          <a:prstGeom prst="rect">
            <a:avLst/>
          </a:prstGeom>
          <a:noFill/>
        </p:spPr>
      </p:pic>
      <p:pic>
        <p:nvPicPr>
          <p:cNvPr id="2051" name="Picture 3" descr="C:\Users\bvanclief\Desktop\RainGarden.jpg"/>
          <p:cNvPicPr>
            <a:picLocks noChangeAspect="1" noChangeArrowheads="1"/>
          </p:cNvPicPr>
          <p:nvPr/>
        </p:nvPicPr>
        <p:blipFill>
          <a:blip r:embed="rId4"/>
          <a:srcRect/>
          <a:stretch>
            <a:fillRect/>
          </a:stretch>
        </p:blipFill>
        <p:spPr bwMode="auto">
          <a:xfrm>
            <a:off x="5010209" y="2526372"/>
            <a:ext cx="2737697" cy="1823306"/>
          </a:xfrm>
          <a:prstGeom prst="rect">
            <a:avLst/>
          </a:prstGeom>
          <a:noFill/>
        </p:spPr>
      </p:pic>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vanclief\Desktop\Praying Mantis wallpapers.jpg"/>
          <p:cNvPicPr>
            <a:picLocks noChangeAspect="1" noChangeArrowheads="1"/>
          </p:cNvPicPr>
          <p:nvPr/>
        </p:nvPicPr>
        <p:blipFill>
          <a:blip r:embed="rId3"/>
          <a:srcRect/>
          <a:stretch>
            <a:fillRect/>
          </a:stretch>
        </p:blipFill>
        <p:spPr bwMode="auto">
          <a:xfrm>
            <a:off x="752035" y="1002938"/>
            <a:ext cx="8391965" cy="5964790"/>
          </a:xfrm>
          <a:prstGeom prst="rect">
            <a:avLst/>
          </a:prstGeom>
          <a:noFill/>
        </p:spPr>
      </p:pic>
      <p:sp>
        <p:nvSpPr>
          <p:cNvPr id="6" name="Title 1"/>
          <p:cNvSpPr txBox="1">
            <a:spLocks/>
          </p:cNvSpPr>
          <p:nvPr/>
        </p:nvSpPr>
        <p:spPr>
          <a:xfrm>
            <a:off x="1053787" y="176354"/>
            <a:ext cx="7000875" cy="1470025"/>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dirty="0" smtClean="0">
                <a:solidFill>
                  <a:schemeClr val="tx1">
                    <a:lumMod val="65000"/>
                    <a:lumOff val="35000"/>
                  </a:schemeClr>
                </a:solidFill>
                <a:latin typeface="Century Gothic" pitchFamily="34" charset="0"/>
                <a:cs typeface="Arial"/>
              </a:rPr>
              <a:t>What Should We Change?</a:t>
            </a:r>
            <a:endParaRPr lang="en-US" sz="3600" b="1" dirty="0">
              <a:solidFill>
                <a:schemeClr val="tx1">
                  <a:lumMod val="65000"/>
                  <a:lumOff val="35000"/>
                </a:schemeClr>
              </a:solidFill>
              <a:latin typeface="Century Gothic" pitchFamily="34" charset="0"/>
              <a:cs typeface="Arial"/>
            </a:endParaRPr>
          </a:p>
        </p:txBody>
      </p:sp>
      <p:sp>
        <p:nvSpPr>
          <p:cNvPr id="9" name="&quot;No&quot; Symbol 8"/>
          <p:cNvSpPr/>
          <p:nvPr/>
        </p:nvSpPr>
        <p:spPr>
          <a:xfrm>
            <a:off x="989779" y="1957275"/>
            <a:ext cx="1353312" cy="1170414"/>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752035" y="2231577"/>
            <a:ext cx="2154757" cy="584775"/>
          </a:xfrm>
          <a:prstGeom prst="rect">
            <a:avLst/>
          </a:prstGeom>
          <a:noFill/>
        </p:spPr>
        <p:txBody>
          <a:bodyPr wrap="none" rtlCol="0">
            <a:spAutoFit/>
          </a:bodyPr>
          <a:lstStyle/>
          <a:p>
            <a:r>
              <a:rPr lang="en-US" sz="3200" b="1" dirty="0" smtClean="0">
                <a:latin typeface="Century Gothic" pitchFamily="34" charset="0"/>
              </a:rPr>
              <a:t>Pesticides</a:t>
            </a:r>
            <a:endParaRPr lang="en-US" sz="3200" b="1" dirty="0">
              <a:latin typeface="Century Gothic" pitchFamily="34" charset="0"/>
            </a:endParaRPr>
          </a:p>
        </p:txBody>
      </p:sp>
      <p:sp>
        <p:nvSpPr>
          <p:cNvPr id="10" name="&quot;No&quot; Symbol 9"/>
          <p:cNvSpPr/>
          <p:nvPr/>
        </p:nvSpPr>
        <p:spPr>
          <a:xfrm>
            <a:off x="5787331" y="1957275"/>
            <a:ext cx="1353312" cy="1170414"/>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quot;No&quot; Symbol 10"/>
          <p:cNvSpPr/>
          <p:nvPr/>
        </p:nvSpPr>
        <p:spPr>
          <a:xfrm>
            <a:off x="5439859" y="3499563"/>
            <a:ext cx="1353312" cy="1170414"/>
          </a:xfrm>
          <a:prstGeom prst="noSmoking">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4920349" y="2231577"/>
            <a:ext cx="3708066" cy="584775"/>
          </a:xfrm>
          <a:prstGeom prst="rect">
            <a:avLst/>
          </a:prstGeom>
          <a:noFill/>
        </p:spPr>
        <p:txBody>
          <a:bodyPr wrap="none" rtlCol="0">
            <a:spAutoFit/>
          </a:bodyPr>
          <a:lstStyle/>
          <a:p>
            <a:r>
              <a:rPr lang="en-US" sz="3200" b="1" dirty="0" smtClean="0">
                <a:latin typeface="Century Gothic" pitchFamily="34" charset="0"/>
              </a:rPr>
              <a:t>Synthetic Fertilizer</a:t>
            </a:r>
            <a:endParaRPr lang="en-US" sz="3200" b="1" dirty="0">
              <a:latin typeface="Century Gothic" pitchFamily="34" charset="0"/>
            </a:endParaRPr>
          </a:p>
        </p:txBody>
      </p:sp>
      <p:sp>
        <p:nvSpPr>
          <p:cNvPr id="7" name="TextBox 6"/>
          <p:cNvSpPr txBox="1"/>
          <p:nvPr/>
        </p:nvSpPr>
        <p:spPr>
          <a:xfrm>
            <a:off x="4608576" y="3829324"/>
            <a:ext cx="3563796" cy="523220"/>
          </a:xfrm>
          <a:prstGeom prst="rect">
            <a:avLst/>
          </a:prstGeom>
          <a:noFill/>
        </p:spPr>
        <p:txBody>
          <a:bodyPr wrap="none" rtlCol="0">
            <a:spAutoFit/>
          </a:bodyPr>
          <a:lstStyle/>
          <a:p>
            <a:r>
              <a:rPr lang="en-US" sz="2800" b="1" dirty="0" smtClean="0">
                <a:latin typeface="Century Gothic" pitchFamily="34" charset="0"/>
              </a:rPr>
              <a:t>Synthetic Herbicide</a:t>
            </a:r>
            <a:endParaRPr lang="en-US" sz="2800" b="1" dirty="0">
              <a:latin typeface="Century Gothic" pitchFamily="34" charset="0"/>
            </a:endParaRPr>
          </a:p>
        </p:txBody>
      </p:sp>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5641" y="165100"/>
            <a:ext cx="7771170" cy="685800"/>
          </a:xfrm>
        </p:spPr>
        <p:txBody>
          <a:bodyPr/>
          <a:lstStyle/>
          <a:p>
            <a:pPr algn="ctr"/>
            <a:r>
              <a:rPr lang="en-US" sz="3600" dirty="0" smtClean="0">
                <a:solidFill>
                  <a:schemeClr val="tx1">
                    <a:lumMod val="65000"/>
                    <a:lumOff val="35000"/>
                  </a:schemeClr>
                </a:solidFill>
                <a:latin typeface="Century Gothic" pitchFamily="34" charset="0"/>
              </a:rPr>
              <a:t>What Do Grass Plants Need?</a:t>
            </a:r>
            <a:endParaRPr lang="en-US" sz="3600" dirty="0">
              <a:solidFill>
                <a:schemeClr val="tx1">
                  <a:lumMod val="65000"/>
                  <a:lumOff val="35000"/>
                </a:schemeClr>
              </a:solidFill>
              <a:latin typeface="Century Gothic" pitchFamily="34" charset="0"/>
            </a:endParaRPr>
          </a:p>
        </p:txBody>
      </p:sp>
      <p:sp>
        <p:nvSpPr>
          <p:cNvPr id="3" name="TextBox 2"/>
          <p:cNvSpPr txBox="1"/>
          <p:nvPr/>
        </p:nvSpPr>
        <p:spPr>
          <a:xfrm>
            <a:off x="4195354" y="1459992"/>
            <a:ext cx="3180743" cy="2554545"/>
          </a:xfrm>
          <a:prstGeom prst="rect">
            <a:avLst/>
          </a:prstGeom>
          <a:noFill/>
        </p:spPr>
        <p:txBody>
          <a:bodyPr wrap="none" rtlCol="0">
            <a:spAutoFit/>
          </a:bodyPr>
          <a:lstStyle/>
          <a:p>
            <a:pPr>
              <a:buFont typeface="Arial" pitchFamily="34" charset="0"/>
              <a:buChar char="•"/>
            </a:pPr>
            <a:r>
              <a:rPr lang="en-US" sz="4000" dirty="0" smtClean="0"/>
              <a:t>Sunlight</a:t>
            </a:r>
          </a:p>
          <a:p>
            <a:pPr>
              <a:buFont typeface="Arial" pitchFamily="34" charset="0"/>
              <a:buChar char="•"/>
            </a:pPr>
            <a:r>
              <a:rPr lang="en-US" sz="4000" dirty="0" smtClean="0"/>
              <a:t>Soil Nutrients</a:t>
            </a:r>
          </a:p>
          <a:p>
            <a:pPr>
              <a:buFont typeface="Arial" pitchFamily="34" charset="0"/>
              <a:buChar char="•"/>
            </a:pPr>
            <a:r>
              <a:rPr lang="en-US" sz="4000" dirty="0" smtClean="0"/>
              <a:t>Air</a:t>
            </a:r>
          </a:p>
          <a:p>
            <a:pPr>
              <a:buFont typeface="Arial" pitchFamily="34" charset="0"/>
              <a:buChar char="•"/>
            </a:pPr>
            <a:r>
              <a:rPr lang="en-US" sz="4000" dirty="0" smtClean="0"/>
              <a:t>Water</a:t>
            </a:r>
            <a:endParaRPr lang="en-US" dirty="0"/>
          </a:p>
        </p:txBody>
      </p:sp>
      <p:pic>
        <p:nvPicPr>
          <p:cNvPr id="4" name="Picture 2" descr="C:\Users\bvanclief\Desktop\turf.jpg"/>
          <p:cNvPicPr>
            <a:picLocks noChangeAspect="1" noChangeArrowheads="1"/>
          </p:cNvPicPr>
          <p:nvPr/>
        </p:nvPicPr>
        <p:blipFill>
          <a:blip r:embed="rId3"/>
          <a:srcRect/>
          <a:stretch>
            <a:fillRect/>
          </a:stretch>
        </p:blipFill>
        <p:spPr bwMode="auto">
          <a:xfrm>
            <a:off x="347472" y="5541264"/>
            <a:ext cx="8796528" cy="1298448"/>
          </a:xfrm>
          <a:prstGeom prst="rect">
            <a:avLst/>
          </a:prstGeom>
          <a:noFill/>
        </p:spPr>
      </p:pic>
      <p:pic>
        <p:nvPicPr>
          <p:cNvPr id="2050" name="Picture 2" descr="C:\Users\bvanclief\AppData\Local\Microsoft\Windows\Temporary Internet Files\Content.IE5\7OZFHMV8\shining-sun-13622-large[1].png"/>
          <p:cNvPicPr>
            <a:picLocks noChangeAspect="1" noChangeArrowheads="1"/>
          </p:cNvPicPr>
          <p:nvPr/>
        </p:nvPicPr>
        <p:blipFill>
          <a:blip r:embed="rId4"/>
          <a:srcRect/>
          <a:stretch>
            <a:fillRect/>
          </a:stretch>
        </p:blipFill>
        <p:spPr bwMode="auto">
          <a:xfrm>
            <a:off x="438912" y="1088136"/>
            <a:ext cx="2520864" cy="2520864"/>
          </a:xfrm>
          <a:prstGeom prst="rect">
            <a:avLst/>
          </a:prstGeom>
          <a:noFill/>
        </p:spPr>
      </p:pic>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10088" y="1306286"/>
            <a:ext cx="6481734" cy="2492990"/>
          </a:xfrm>
          <a:prstGeom prst="rect">
            <a:avLst/>
          </a:prstGeom>
          <a:noFill/>
        </p:spPr>
        <p:txBody>
          <a:bodyPr wrap="square" rtlCol="0">
            <a:spAutoFit/>
          </a:bodyPr>
          <a:lstStyle/>
          <a:p>
            <a:pPr lvl="1">
              <a:tabLst>
                <a:tab pos="457200" algn="l"/>
              </a:tabLst>
            </a:pPr>
            <a:endParaRPr lang="en-US" b="1" dirty="0" smtClean="0">
              <a:latin typeface="Calibri" pitchFamily="34" charset="0"/>
            </a:endParaRPr>
          </a:p>
          <a:p>
            <a:pPr lvl="2">
              <a:tabLst>
                <a:tab pos="457200" algn="l"/>
              </a:tabLst>
            </a:pPr>
            <a:r>
              <a:rPr lang="en-US" b="1" dirty="0" smtClean="0">
                <a:latin typeface="Calibri" pitchFamily="34" charset="0"/>
              </a:rPr>
              <a:t> </a:t>
            </a:r>
            <a:endParaRPr lang="en-US" sz="2800" b="1" dirty="0" smtClean="0">
              <a:latin typeface="Calibri" pitchFamily="34" charset="0"/>
            </a:endParaRPr>
          </a:p>
          <a:p>
            <a:pPr lvl="1">
              <a:tabLst>
                <a:tab pos="457200" algn="l"/>
              </a:tabLst>
            </a:pPr>
            <a:endParaRPr lang="en-US" sz="2800" b="1" dirty="0" smtClean="0">
              <a:latin typeface="Calibri" pitchFamily="34" charset="0"/>
            </a:endParaRPr>
          </a:p>
          <a:p>
            <a:pPr lvl="1">
              <a:tabLst>
                <a:tab pos="457200" algn="l"/>
              </a:tabLst>
            </a:pPr>
            <a:endParaRPr lang="en-US" sz="2800" b="1" dirty="0" smtClean="0">
              <a:latin typeface="Calibri" pitchFamily="34" charset="0"/>
            </a:endParaRPr>
          </a:p>
          <a:p>
            <a:pPr lvl="1">
              <a:tabLst>
                <a:tab pos="457200" algn="l"/>
              </a:tabLst>
            </a:pPr>
            <a:endParaRPr lang="en-US" sz="2800" dirty="0" smtClean="0">
              <a:latin typeface="Calibri" pitchFamily="34" charset="0"/>
            </a:endParaRPr>
          </a:p>
          <a:p>
            <a:pPr lvl="1">
              <a:tabLst>
                <a:tab pos="457200" algn="l"/>
              </a:tabLst>
            </a:pPr>
            <a:endParaRPr lang="en-US" dirty="0" smtClean="0">
              <a:latin typeface="Calibri" pitchFamily="34" charset="0"/>
            </a:endParaRPr>
          </a:p>
          <a:p>
            <a:endParaRPr lang="en-US" dirty="0" smtClean="0">
              <a:latin typeface="Calibri" pitchFamily="34" charset="0"/>
              <a:cs typeface="Calibri" pitchFamily="34" charset="0"/>
            </a:endParaRPr>
          </a:p>
        </p:txBody>
      </p:sp>
      <p:sp>
        <p:nvSpPr>
          <p:cNvPr id="4" name="Rectangle 3"/>
          <p:cNvSpPr/>
          <p:nvPr/>
        </p:nvSpPr>
        <p:spPr>
          <a:xfrm>
            <a:off x="2253347" y="1637235"/>
            <a:ext cx="4572000" cy="1815882"/>
          </a:xfrm>
          <a:prstGeom prst="rect">
            <a:avLst/>
          </a:prstGeom>
        </p:spPr>
        <p:txBody>
          <a:bodyPr>
            <a:spAutoFit/>
          </a:bodyPr>
          <a:lstStyle/>
          <a:p>
            <a:pPr algn="ctr"/>
            <a:r>
              <a:rPr lang="en-US" sz="4000" dirty="0" smtClean="0"/>
              <a:t>“Feed the Soil” </a:t>
            </a:r>
          </a:p>
          <a:p>
            <a:pPr algn="ctr"/>
            <a:r>
              <a:rPr lang="en-US" sz="3200" dirty="0" smtClean="0"/>
              <a:t>rather than</a:t>
            </a:r>
          </a:p>
          <a:p>
            <a:pPr algn="ctr"/>
            <a:r>
              <a:rPr lang="en-US" sz="4000" dirty="0" smtClean="0"/>
              <a:t>“Feed the Plant”</a:t>
            </a:r>
            <a:endParaRPr lang="en-US" sz="4000" dirty="0"/>
          </a:p>
        </p:txBody>
      </p:sp>
      <p:sp>
        <p:nvSpPr>
          <p:cNvPr id="5" name="TextBox 4"/>
          <p:cNvSpPr txBox="1"/>
          <p:nvPr/>
        </p:nvSpPr>
        <p:spPr>
          <a:xfrm>
            <a:off x="2937184" y="4463143"/>
            <a:ext cx="3235309" cy="523220"/>
          </a:xfrm>
          <a:prstGeom prst="rect">
            <a:avLst/>
          </a:prstGeom>
          <a:noFill/>
        </p:spPr>
        <p:txBody>
          <a:bodyPr wrap="none" rtlCol="0">
            <a:spAutoFit/>
          </a:bodyPr>
          <a:lstStyle/>
          <a:p>
            <a:r>
              <a:rPr lang="en-US" sz="2800" dirty="0" smtClean="0"/>
              <a:t>It’s all about the soil!</a:t>
            </a:r>
            <a:endParaRPr lang="en-US" sz="2800" dirty="0"/>
          </a:p>
        </p:txBody>
      </p:sp>
      <p:sp>
        <p:nvSpPr>
          <p:cNvPr id="7" name="Title 1"/>
          <p:cNvSpPr txBox="1">
            <a:spLocks/>
          </p:cNvSpPr>
          <p:nvPr/>
        </p:nvSpPr>
        <p:spPr>
          <a:xfrm>
            <a:off x="1053787" y="167210"/>
            <a:ext cx="7000875" cy="1470025"/>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600" b="1" dirty="0" smtClean="0">
                <a:solidFill>
                  <a:schemeClr val="tx1">
                    <a:lumMod val="65000"/>
                    <a:lumOff val="35000"/>
                  </a:schemeClr>
                </a:solidFill>
                <a:latin typeface="Century Gothic" pitchFamily="34" charset="0"/>
                <a:cs typeface="Arial"/>
              </a:rPr>
              <a:t>What Should We Change?</a:t>
            </a:r>
            <a:endParaRPr lang="en-US" sz="3600" b="1" dirty="0">
              <a:solidFill>
                <a:schemeClr val="tx1">
                  <a:lumMod val="65000"/>
                  <a:lumOff val="35000"/>
                </a:schemeClr>
              </a:solidFill>
              <a:latin typeface="Century Gothic" pitchFamily="34" charset="0"/>
              <a:cs typeface="Arial"/>
            </a:endParaRPr>
          </a:p>
        </p:txBody>
      </p:sp>
      <p:pic>
        <p:nvPicPr>
          <p:cNvPr id="3074" name="Picture 2" descr="C:\Users\bvanclief\Desktop\soil.jpg"/>
          <p:cNvPicPr>
            <a:picLocks noChangeAspect="1" noChangeArrowheads="1"/>
          </p:cNvPicPr>
          <p:nvPr/>
        </p:nvPicPr>
        <p:blipFill>
          <a:blip r:embed="rId3"/>
          <a:srcRect b="14459"/>
          <a:stretch>
            <a:fillRect/>
          </a:stretch>
        </p:blipFill>
        <p:spPr bwMode="auto">
          <a:xfrm>
            <a:off x="347472" y="5047918"/>
            <a:ext cx="8796528" cy="1839278"/>
          </a:xfrm>
          <a:prstGeom prst="rect">
            <a:avLst/>
          </a:prstGeom>
          <a:noFill/>
        </p:spPr>
      </p:pic>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8769" y="163739"/>
            <a:ext cx="9263729" cy="1470025"/>
          </a:xfrm>
          <a:prstGeom prst="rect">
            <a:avLst/>
          </a:prstGeom>
        </p:spPr>
        <p:txBody>
          <a:bodyPr/>
          <a:lstStyle/>
          <a:p>
            <a:r>
              <a:rPr lang="en-US" sz="3600" b="1" dirty="0" smtClean="0">
                <a:solidFill>
                  <a:schemeClr val="tx1">
                    <a:lumMod val="65000"/>
                    <a:lumOff val="35000"/>
                  </a:schemeClr>
                </a:solidFill>
                <a:latin typeface="Century Gothic" pitchFamily="34" charset="0"/>
                <a:ea typeface="+mn-ea"/>
                <a:cs typeface="Arial"/>
              </a:rPr>
              <a:t>New Practices to Build Soil Biology</a:t>
            </a:r>
            <a:endParaRPr lang="en-US" sz="3600" b="1" dirty="0">
              <a:solidFill>
                <a:schemeClr val="tx1">
                  <a:lumMod val="65000"/>
                  <a:lumOff val="35000"/>
                </a:schemeClr>
              </a:solidFill>
              <a:latin typeface="Century Gothic" pitchFamily="34" charset="0"/>
              <a:ea typeface="+mn-ea"/>
              <a:cs typeface="Arial"/>
            </a:endParaRPr>
          </a:p>
        </p:txBody>
      </p:sp>
      <p:sp>
        <p:nvSpPr>
          <p:cNvPr id="8" name="TextBox 7"/>
          <p:cNvSpPr txBox="1"/>
          <p:nvPr/>
        </p:nvSpPr>
        <p:spPr>
          <a:xfrm>
            <a:off x="1009758" y="779418"/>
            <a:ext cx="7772400" cy="7294305"/>
          </a:xfrm>
          <a:prstGeom prst="rect">
            <a:avLst/>
          </a:prstGeom>
          <a:noFill/>
        </p:spPr>
        <p:txBody>
          <a:bodyPr wrap="square" rtlCol="0">
            <a:spAutoFit/>
          </a:bodyPr>
          <a:lstStyle/>
          <a:p>
            <a:pPr lvl="1">
              <a:tabLst>
                <a:tab pos="457200" algn="l"/>
              </a:tabLst>
            </a:pPr>
            <a:endParaRPr lang="en-US" sz="2400" b="1" dirty="0" smtClean="0"/>
          </a:p>
          <a:p>
            <a:pPr lvl="1">
              <a:tabLst>
                <a:tab pos="457200" algn="l"/>
              </a:tabLst>
            </a:pPr>
            <a:r>
              <a:rPr lang="en-US" sz="2800" dirty="0" smtClean="0"/>
              <a:t>Cultural Practices</a:t>
            </a:r>
          </a:p>
          <a:p>
            <a:pPr lvl="2">
              <a:buFont typeface="Arial" pitchFamily="34" charset="0"/>
              <a:buChar char="•"/>
              <a:tabLst>
                <a:tab pos="457200" algn="l"/>
              </a:tabLst>
            </a:pPr>
            <a:r>
              <a:rPr lang="en-US" sz="2400" dirty="0" smtClean="0"/>
              <a:t>Aeration &amp; reducing compaction</a:t>
            </a:r>
          </a:p>
          <a:p>
            <a:pPr lvl="2">
              <a:buFont typeface="Arial" pitchFamily="34" charset="0"/>
              <a:buChar char="•"/>
              <a:tabLst>
                <a:tab pos="457200" algn="l"/>
              </a:tabLst>
            </a:pPr>
            <a:r>
              <a:rPr lang="en-US" sz="2400" dirty="0" err="1" smtClean="0"/>
              <a:t>Overseed</a:t>
            </a:r>
            <a:endParaRPr lang="en-US" sz="2400" dirty="0" smtClean="0"/>
          </a:p>
          <a:p>
            <a:pPr lvl="2">
              <a:buFont typeface="Arial" pitchFamily="34" charset="0"/>
              <a:buChar char="•"/>
              <a:tabLst>
                <a:tab pos="457200" algn="l"/>
              </a:tabLst>
            </a:pPr>
            <a:r>
              <a:rPr lang="en-US" sz="2400" dirty="0" err="1" smtClean="0"/>
              <a:t>Topdress</a:t>
            </a:r>
            <a:r>
              <a:rPr lang="en-US" sz="2400" dirty="0" smtClean="0"/>
              <a:t> with compost &amp; </a:t>
            </a:r>
            <a:r>
              <a:rPr lang="en-US" sz="2400" dirty="0" err="1" smtClean="0"/>
              <a:t>leafmold</a:t>
            </a:r>
            <a:r>
              <a:rPr lang="en-US" sz="2400" dirty="0" smtClean="0"/>
              <a:t> </a:t>
            </a:r>
          </a:p>
          <a:p>
            <a:pPr lvl="2">
              <a:buFont typeface="Arial" pitchFamily="34" charset="0"/>
              <a:buChar char="•"/>
              <a:tabLst>
                <a:tab pos="457200" algn="l"/>
              </a:tabLst>
            </a:pPr>
            <a:r>
              <a:rPr lang="en-US" sz="2400" dirty="0" smtClean="0"/>
              <a:t>Apply compost tea (Actively Aerated Compost Tea)</a:t>
            </a:r>
          </a:p>
          <a:p>
            <a:pPr lvl="1">
              <a:tabLst>
                <a:tab pos="457200" algn="l"/>
              </a:tabLst>
            </a:pPr>
            <a:endParaRPr lang="en-US" sz="1000" dirty="0" smtClean="0"/>
          </a:p>
          <a:p>
            <a:pPr lvl="1">
              <a:tabLst>
                <a:tab pos="457200" algn="l"/>
              </a:tabLst>
            </a:pPr>
            <a:r>
              <a:rPr lang="en-US" sz="2800" dirty="0" smtClean="0"/>
              <a:t>Weed Control</a:t>
            </a:r>
          </a:p>
          <a:p>
            <a:pPr lvl="2">
              <a:buFont typeface="Arial" pitchFamily="34" charset="0"/>
              <a:buChar char="•"/>
              <a:tabLst>
                <a:tab pos="457200" algn="l"/>
              </a:tabLst>
            </a:pPr>
            <a:r>
              <a:rPr lang="en-US" sz="2400" dirty="0" smtClean="0"/>
              <a:t>Manual weeding</a:t>
            </a:r>
          </a:p>
          <a:p>
            <a:pPr lvl="2">
              <a:buFont typeface="Arial" pitchFamily="34" charset="0"/>
              <a:buChar char="•"/>
              <a:tabLst>
                <a:tab pos="457200" algn="l"/>
              </a:tabLst>
            </a:pPr>
            <a:r>
              <a:rPr lang="en-US" sz="2400" dirty="0" smtClean="0"/>
              <a:t>Spot treatments (EPA minimum risk pesticides)</a:t>
            </a:r>
          </a:p>
          <a:p>
            <a:pPr lvl="1">
              <a:tabLst>
                <a:tab pos="457200" algn="l"/>
              </a:tabLst>
            </a:pPr>
            <a:endParaRPr lang="en-US" b="1" dirty="0" smtClean="0">
              <a:latin typeface="Calibri" pitchFamily="34" charset="0"/>
            </a:endParaRPr>
          </a:p>
          <a:p>
            <a:pPr lvl="1">
              <a:tabLst>
                <a:tab pos="457200" algn="l"/>
              </a:tabLst>
            </a:pPr>
            <a:r>
              <a:rPr lang="en-US" b="1" dirty="0" smtClean="0">
                <a:latin typeface="Calibri" pitchFamily="34" charset="0"/>
              </a:rPr>
              <a:t> </a:t>
            </a:r>
          </a:p>
          <a:p>
            <a:pPr lvl="1">
              <a:tabLst>
                <a:tab pos="457200" algn="l"/>
              </a:tabLst>
            </a:pPr>
            <a:endParaRPr lang="en-US" b="1" dirty="0" smtClean="0">
              <a:latin typeface="Calibri" pitchFamily="34" charset="0"/>
            </a:endParaRPr>
          </a:p>
          <a:p>
            <a:pPr lvl="1">
              <a:tabLst>
                <a:tab pos="457200" algn="l"/>
              </a:tabLst>
            </a:pPr>
            <a:endParaRPr lang="en-US" b="1" dirty="0" smtClean="0">
              <a:latin typeface="Calibri" pitchFamily="34" charset="0"/>
            </a:endParaRPr>
          </a:p>
          <a:p>
            <a:pPr lvl="1">
              <a:buFont typeface="Arial" pitchFamily="34" charset="0"/>
              <a:buChar char="•"/>
              <a:tabLst>
                <a:tab pos="457200" algn="l"/>
              </a:tabLst>
            </a:pPr>
            <a:endParaRPr lang="en-US" sz="2800" b="1" dirty="0" smtClean="0">
              <a:latin typeface="Calibri" pitchFamily="34" charset="0"/>
            </a:endParaRPr>
          </a:p>
          <a:p>
            <a:pPr lvl="1">
              <a:tabLst>
                <a:tab pos="457200" algn="l"/>
              </a:tabLst>
            </a:pPr>
            <a:endParaRPr lang="en-US" sz="2800" b="1" dirty="0" smtClean="0">
              <a:latin typeface="Calibri" pitchFamily="34" charset="0"/>
            </a:endParaRPr>
          </a:p>
          <a:p>
            <a:pPr lvl="1">
              <a:tabLst>
                <a:tab pos="457200" algn="l"/>
              </a:tabLst>
            </a:pPr>
            <a:endParaRPr lang="en-US" sz="2800" b="1" dirty="0" smtClean="0">
              <a:latin typeface="Calibri" pitchFamily="34" charset="0"/>
            </a:endParaRPr>
          </a:p>
          <a:p>
            <a:pPr lvl="1">
              <a:tabLst>
                <a:tab pos="457200" algn="l"/>
              </a:tabLst>
            </a:pPr>
            <a:endParaRPr lang="en-US" sz="2800" dirty="0" smtClean="0">
              <a:latin typeface="Calibri" pitchFamily="34" charset="0"/>
            </a:endParaRPr>
          </a:p>
          <a:p>
            <a:pPr lvl="1">
              <a:tabLst>
                <a:tab pos="457200" algn="l"/>
              </a:tabLst>
            </a:pPr>
            <a:endParaRPr lang="en-US" dirty="0" smtClean="0">
              <a:latin typeface="Calibri" pitchFamily="34" charset="0"/>
            </a:endParaRPr>
          </a:p>
          <a:p>
            <a:endParaRPr lang="en-US" dirty="0" smtClean="0">
              <a:latin typeface="Calibri" pitchFamily="34" charset="0"/>
              <a:cs typeface="Calibri" pitchFamily="34" charset="0"/>
            </a:endParaRPr>
          </a:p>
        </p:txBody>
      </p:sp>
      <p:pic>
        <p:nvPicPr>
          <p:cNvPr id="4" name="Picture 1" descr="M:\PHOTOGRAPHY\PHILADELPHIA GREEN\00 Best of Phila Green\Public Landscapes\Logan Sq\Logan Square\PLDM Logan Sq Aug09 73 00.jpg"/>
          <p:cNvPicPr>
            <a:picLocks noChangeAspect="1" noChangeArrowheads="1"/>
          </p:cNvPicPr>
          <p:nvPr/>
        </p:nvPicPr>
        <p:blipFill>
          <a:blip r:embed="rId3" cstate="print"/>
          <a:srcRect/>
          <a:stretch>
            <a:fillRect/>
          </a:stretch>
        </p:blipFill>
        <p:spPr bwMode="auto">
          <a:xfrm>
            <a:off x="2666128" y="4532810"/>
            <a:ext cx="4037239" cy="2250729"/>
          </a:xfrm>
          <a:prstGeom prst="rect">
            <a:avLst/>
          </a:prstGeom>
          <a:noFill/>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5641" y="165100"/>
            <a:ext cx="7771170" cy="685800"/>
          </a:xfrm>
        </p:spPr>
        <p:txBody>
          <a:bodyPr/>
          <a:lstStyle/>
          <a:p>
            <a:pPr algn="ctr"/>
            <a:r>
              <a:rPr lang="en-US" sz="3600" dirty="0" smtClean="0">
                <a:solidFill>
                  <a:schemeClr val="tx1">
                    <a:lumMod val="65000"/>
                    <a:lumOff val="35000"/>
                  </a:schemeClr>
                </a:solidFill>
                <a:latin typeface="Century Gothic" pitchFamily="34" charset="0"/>
              </a:rPr>
              <a:t>Types of Soil</a:t>
            </a:r>
            <a:endParaRPr lang="en-US" sz="3600" dirty="0">
              <a:solidFill>
                <a:schemeClr val="tx1">
                  <a:lumMod val="65000"/>
                  <a:lumOff val="35000"/>
                </a:schemeClr>
              </a:solidFill>
              <a:latin typeface="Century Gothic"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3372" y="2968439"/>
            <a:ext cx="3839028" cy="34142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328" y="1251857"/>
            <a:ext cx="3580904" cy="2374900"/>
          </a:xfrm>
          <a:prstGeom prst="rect">
            <a:avLst/>
          </a:prstGeom>
        </p:spPr>
      </p:pic>
      <p:sp>
        <p:nvSpPr>
          <p:cNvPr id="8" name="TextBox 7"/>
          <p:cNvSpPr txBox="1"/>
          <p:nvPr/>
        </p:nvSpPr>
        <p:spPr>
          <a:xfrm>
            <a:off x="5775158" y="2069432"/>
            <a:ext cx="1420197" cy="584775"/>
          </a:xfrm>
          <a:prstGeom prst="rect">
            <a:avLst/>
          </a:prstGeom>
          <a:noFill/>
        </p:spPr>
        <p:txBody>
          <a:bodyPr wrap="none" rtlCol="0">
            <a:spAutoFit/>
          </a:bodyPr>
          <a:lstStyle/>
          <a:p>
            <a:r>
              <a:rPr lang="en-US" sz="3200" dirty="0" smtClean="0"/>
              <a:t>Texture</a:t>
            </a:r>
            <a:endParaRPr lang="en-US" sz="3200" dirty="0"/>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06121" y="180340"/>
            <a:ext cx="7771170" cy="685800"/>
          </a:xfrm>
        </p:spPr>
        <p:txBody>
          <a:bodyPr/>
          <a:lstStyle/>
          <a:p>
            <a:pPr algn="ctr"/>
            <a:r>
              <a:rPr lang="en-US" sz="3600" dirty="0" smtClean="0">
                <a:solidFill>
                  <a:schemeClr val="tx1">
                    <a:lumMod val="65000"/>
                    <a:lumOff val="35000"/>
                  </a:schemeClr>
                </a:solidFill>
                <a:latin typeface="Century Gothic" pitchFamily="34" charset="0"/>
              </a:rPr>
              <a:t>Soil Texture Analysis</a:t>
            </a:r>
            <a:endParaRPr lang="en-US" sz="3600" dirty="0">
              <a:solidFill>
                <a:schemeClr val="tx1">
                  <a:lumMod val="65000"/>
                  <a:lumOff val="35000"/>
                </a:schemeClr>
              </a:solidFill>
              <a:latin typeface="Century Gothic"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809" y="1264454"/>
            <a:ext cx="3941907" cy="294347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644" y="2974847"/>
            <a:ext cx="3720927" cy="2798233"/>
          </a:xfrm>
          <a:prstGeom prst="rect">
            <a:avLst/>
          </a:prstGeom>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5641" y="180340"/>
            <a:ext cx="7771170" cy="685800"/>
          </a:xfrm>
        </p:spPr>
        <p:txBody>
          <a:bodyPr/>
          <a:lstStyle/>
          <a:p>
            <a:pPr algn="ctr"/>
            <a:r>
              <a:rPr lang="en-US" sz="3600" dirty="0" smtClean="0">
                <a:solidFill>
                  <a:schemeClr val="tx1">
                    <a:lumMod val="65000"/>
                    <a:lumOff val="35000"/>
                  </a:schemeClr>
                </a:solidFill>
                <a:latin typeface="Century Gothic" pitchFamily="34" charset="0"/>
              </a:rPr>
              <a:t>Soil Test</a:t>
            </a:r>
            <a:endParaRPr lang="en-US" sz="3600" dirty="0">
              <a:solidFill>
                <a:schemeClr val="tx1">
                  <a:lumMod val="65000"/>
                  <a:lumOff val="35000"/>
                </a:schemeClr>
              </a:solidFill>
              <a:latin typeface="Century Gothic"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r="12524"/>
          <a:stretch>
            <a:fillRect/>
          </a:stretch>
        </p:blipFill>
        <p:spPr>
          <a:xfrm>
            <a:off x="4519710" y="1330452"/>
            <a:ext cx="3611087" cy="5342222"/>
          </a:xfrm>
          <a:prstGeom prst="rect">
            <a:avLst/>
          </a:prstGeom>
          <a:ln>
            <a:solidFill>
              <a:schemeClr val="tx1"/>
            </a:solidFill>
          </a:ln>
        </p:spPr>
      </p:pic>
      <p:sp>
        <p:nvSpPr>
          <p:cNvPr id="6" name="Rectangle 5"/>
          <p:cNvSpPr/>
          <p:nvPr/>
        </p:nvSpPr>
        <p:spPr>
          <a:xfrm>
            <a:off x="404590" y="4849660"/>
            <a:ext cx="4108033" cy="1384995"/>
          </a:xfrm>
          <a:prstGeom prst="rect">
            <a:avLst/>
          </a:prstGeom>
        </p:spPr>
        <p:txBody>
          <a:bodyPr wrap="square">
            <a:spAutoFit/>
          </a:bodyPr>
          <a:lstStyle/>
          <a:p>
            <a:r>
              <a:rPr lang="en-US" sz="2800" dirty="0" smtClean="0"/>
              <a:t>The </a:t>
            </a:r>
            <a:r>
              <a:rPr lang="en-US" sz="2800" dirty="0"/>
              <a:t>ideal soil pH for </a:t>
            </a:r>
            <a:r>
              <a:rPr lang="en-US" sz="2800" dirty="0" smtClean="0"/>
              <a:t>lawn </a:t>
            </a:r>
            <a:r>
              <a:rPr lang="en-US" sz="2800" dirty="0"/>
              <a:t>grasses is 6.5, just a little on the acidic side</a:t>
            </a:r>
            <a:r>
              <a:rPr lang="en-US" sz="2800" dirty="0" smtClean="0"/>
              <a:t>.</a:t>
            </a:r>
            <a:endParaRPr lang="en-US" sz="2800" dirty="0"/>
          </a:p>
        </p:txBody>
      </p:sp>
      <p:sp>
        <p:nvSpPr>
          <p:cNvPr id="7" name="TextBox 6"/>
          <p:cNvSpPr txBox="1"/>
          <p:nvPr/>
        </p:nvSpPr>
        <p:spPr>
          <a:xfrm>
            <a:off x="1693224" y="2661854"/>
            <a:ext cx="2438400" cy="1815882"/>
          </a:xfrm>
          <a:prstGeom prst="rect">
            <a:avLst/>
          </a:prstGeom>
          <a:noFill/>
        </p:spPr>
        <p:txBody>
          <a:bodyPr wrap="square" rtlCol="0">
            <a:spAutoFit/>
          </a:bodyPr>
          <a:lstStyle/>
          <a:p>
            <a:r>
              <a:rPr lang="en-US" sz="2800" dirty="0" smtClean="0"/>
              <a:t>A soil test is needed to determine the pH of your soil.</a:t>
            </a:r>
            <a:endParaRPr lang="en-US" sz="2800" dirty="0"/>
          </a:p>
        </p:txBody>
      </p:sp>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04802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36600" y="3355558"/>
            <a:ext cx="8064500" cy="1384995"/>
          </a:xfrm>
          <a:prstGeom prst="rect">
            <a:avLst/>
          </a:prstGeom>
        </p:spPr>
        <p:txBody>
          <a:bodyPr wrap="square">
            <a:spAutoFit/>
          </a:bodyPr>
          <a:lstStyle/>
          <a:p>
            <a:r>
              <a:rPr lang="en-US" sz="2400" dirty="0" smtClean="0"/>
              <a:t>Compaction leads to weed pressure, low permeability, and low gas exchange.   This leads to shallow root systems.</a:t>
            </a:r>
          </a:p>
          <a:p>
            <a:r>
              <a:rPr lang="en-US" dirty="0" smtClean="0"/>
              <a:t>									</a:t>
            </a:r>
            <a:r>
              <a:rPr lang="en-US" b="1" dirty="0" smtClean="0"/>
              <a:t>WEEDS LOVE COMPACTED SOIL!</a:t>
            </a:r>
          </a:p>
          <a:p>
            <a:endParaRPr lang="en-US" dirty="0"/>
          </a:p>
        </p:txBody>
      </p:sp>
      <p:pic>
        <p:nvPicPr>
          <p:cNvPr id="5" name="Picture 4" descr="DSCF0131.jpg"/>
          <p:cNvPicPr>
            <a:picLocks noChangeAspect="1"/>
          </p:cNvPicPr>
          <p:nvPr/>
        </p:nvPicPr>
        <p:blipFill>
          <a:blip r:embed="rId3" cstate="print"/>
          <a:stretch>
            <a:fillRect/>
          </a:stretch>
        </p:blipFill>
        <p:spPr>
          <a:xfrm>
            <a:off x="1092200" y="4384673"/>
            <a:ext cx="2984500" cy="22383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521" y="4384673"/>
            <a:ext cx="2953623" cy="2217435"/>
          </a:xfrm>
          <a:prstGeom prst="rect">
            <a:avLst/>
          </a:prstGeom>
        </p:spPr>
      </p:pic>
      <p:sp>
        <p:nvSpPr>
          <p:cNvPr id="9" name="TextBox 8"/>
          <p:cNvSpPr txBox="1"/>
          <p:nvPr/>
        </p:nvSpPr>
        <p:spPr>
          <a:xfrm>
            <a:off x="5882640" y="6553200"/>
            <a:ext cx="945965" cy="369332"/>
          </a:xfrm>
          <a:prstGeom prst="rect">
            <a:avLst/>
          </a:prstGeom>
          <a:noFill/>
        </p:spPr>
        <p:txBody>
          <a:bodyPr wrap="none" rtlCol="0">
            <a:spAutoFit/>
          </a:bodyPr>
          <a:lstStyle/>
          <a:p>
            <a:r>
              <a:rPr lang="en-US" dirty="0" smtClean="0"/>
              <a:t>Plantain</a:t>
            </a:r>
            <a:endParaRPr lang="en-US" dirty="0"/>
          </a:p>
        </p:txBody>
      </p:sp>
      <p:pic>
        <p:nvPicPr>
          <p:cNvPr id="7" name="Picture 6" descr="1-effects-of-compaction.jpg"/>
          <p:cNvPicPr>
            <a:picLocks noChangeAspect="1"/>
          </p:cNvPicPr>
          <p:nvPr/>
        </p:nvPicPr>
        <p:blipFill>
          <a:blip r:embed="rId5" cstate="print"/>
          <a:stretch>
            <a:fillRect/>
          </a:stretch>
        </p:blipFill>
        <p:spPr>
          <a:xfrm>
            <a:off x="2162941" y="106680"/>
            <a:ext cx="6019800" cy="3310890"/>
          </a:xfrm>
          <a:prstGeom prst="rect">
            <a:avLst/>
          </a:prstGeom>
        </p:spPr>
      </p:pic>
      <p:sp>
        <p:nvSpPr>
          <p:cNvPr id="4" name="TextBox 3"/>
          <p:cNvSpPr txBox="1"/>
          <p:nvPr/>
        </p:nvSpPr>
        <p:spPr>
          <a:xfrm>
            <a:off x="762000" y="169138"/>
            <a:ext cx="6934200" cy="646331"/>
          </a:xfrm>
          <a:prstGeom prst="rect">
            <a:avLst/>
          </a:prstGeom>
          <a:noFill/>
        </p:spPr>
        <p:txBody>
          <a:bodyPr wrap="square" rtlCol="0">
            <a:spAutoFit/>
          </a:bodyPr>
          <a:lstStyle/>
          <a:p>
            <a:r>
              <a:rPr lang="en-US" sz="3600" b="1" dirty="0" smtClean="0">
                <a:solidFill>
                  <a:schemeClr val="tx1">
                    <a:lumMod val="65000"/>
                    <a:lumOff val="35000"/>
                  </a:schemeClr>
                </a:solidFill>
                <a:latin typeface="Century Gothic" pitchFamily="34" charset="0"/>
                <a:cs typeface="Arial"/>
              </a:rPr>
              <a:t>Compaction</a:t>
            </a:r>
            <a:endParaRPr lang="en-US" sz="3600" b="1" dirty="0">
              <a:solidFill>
                <a:schemeClr val="tx1">
                  <a:lumMod val="65000"/>
                  <a:lumOff val="35000"/>
                </a:schemeClr>
              </a:solidFill>
              <a:latin typeface="Century Gothic" pitchFamily="34" charset="0"/>
              <a:cs typeface="Arial"/>
            </a:endParaRPr>
          </a:p>
        </p:txBody>
      </p:sp>
      <p:cxnSp>
        <p:nvCxnSpPr>
          <p:cNvPr id="11" name="Straight Connector 10"/>
          <p:cNvCxnSpPr>
            <a:endCxn id="4" idx="2"/>
          </p:cNvCxnSpPr>
          <p:nvPr/>
        </p:nvCxnSpPr>
        <p:spPr>
          <a:xfrm flipV="1">
            <a:off x="463344" y="815469"/>
            <a:ext cx="3765756" cy="30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ilcompaction4.jpg"/>
          <p:cNvPicPr>
            <a:picLocks noChangeAspect="1"/>
          </p:cNvPicPr>
          <p:nvPr/>
        </p:nvPicPr>
        <p:blipFill>
          <a:blip r:embed="rId3" cstate="print">
            <a:lum bright="10000"/>
          </a:blip>
          <a:stretch>
            <a:fillRect/>
          </a:stretch>
        </p:blipFill>
        <p:spPr>
          <a:xfrm>
            <a:off x="2423366" y="1030224"/>
            <a:ext cx="4891833" cy="5752795"/>
          </a:xfrm>
          <a:prstGeom prst="rect">
            <a:avLst/>
          </a:prstGeom>
        </p:spPr>
      </p:pic>
      <p:sp>
        <p:nvSpPr>
          <p:cNvPr id="4" name="TextBox 3"/>
          <p:cNvSpPr txBox="1"/>
          <p:nvPr/>
        </p:nvSpPr>
        <p:spPr>
          <a:xfrm>
            <a:off x="1097280" y="184378"/>
            <a:ext cx="6934200" cy="646331"/>
          </a:xfrm>
          <a:prstGeom prst="rect">
            <a:avLst/>
          </a:prstGeom>
          <a:noFill/>
        </p:spPr>
        <p:txBody>
          <a:bodyPr wrap="square" rtlCol="0">
            <a:spAutoFit/>
          </a:bodyPr>
          <a:lstStyle/>
          <a:p>
            <a:pPr algn="ctr"/>
            <a:r>
              <a:rPr lang="en-US" sz="3600" b="1" dirty="0" smtClean="0">
                <a:solidFill>
                  <a:schemeClr val="tx1">
                    <a:lumMod val="65000"/>
                    <a:lumOff val="35000"/>
                  </a:schemeClr>
                </a:solidFill>
                <a:latin typeface="Century Gothic" pitchFamily="34" charset="0"/>
                <a:cs typeface="Arial"/>
              </a:rPr>
              <a:t>Compaction</a:t>
            </a:r>
            <a:endParaRPr lang="en-US" sz="3600" b="1" dirty="0">
              <a:solidFill>
                <a:schemeClr val="tx1">
                  <a:lumMod val="65000"/>
                  <a:lumOff val="35000"/>
                </a:schemeClr>
              </a:solidFill>
              <a:latin typeface="Century Gothic" pitchFamily="34" charset="0"/>
              <a:cs typeface="Arial"/>
            </a:endParaRP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466" y="710431"/>
            <a:ext cx="8186774" cy="3416320"/>
          </a:xfrm>
          <a:prstGeom prst="rect">
            <a:avLst/>
          </a:prstGeom>
          <a:noFill/>
        </p:spPr>
        <p:txBody>
          <a:bodyPr wrap="square" rtlCol="0">
            <a:spAutoFit/>
          </a:bodyPr>
          <a:lstStyle/>
          <a:p>
            <a:endParaRPr lang="en-US" sz="2800" dirty="0" smtClean="0"/>
          </a:p>
          <a:p>
            <a:pPr marL="120650" indent="-120650">
              <a:buFont typeface="Wingdings" pitchFamily="2" charset="2"/>
              <a:buChar char="§"/>
            </a:pPr>
            <a:r>
              <a:rPr lang="en-US" sz="2800" dirty="0" smtClean="0"/>
              <a:t>What  does it mean to manage turf organically?</a:t>
            </a:r>
          </a:p>
          <a:p>
            <a:pPr marL="120650" indent="-120650"/>
            <a:endParaRPr lang="en-US" sz="1000" dirty="0" smtClean="0"/>
          </a:p>
          <a:p>
            <a:pPr marL="120650" indent="-120650">
              <a:buFont typeface="Wingdings" pitchFamily="2" charset="2"/>
              <a:buChar char="§"/>
            </a:pPr>
            <a:r>
              <a:rPr lang="en-US" sz="2800" dirty="0" smtClean="0"/>
              <a:t> What are the benefits of </a:t>
            </a:r>
            <a:r>
              <a:rPr lang="en-US" sz="2800" dirty="0"/>
              <a:t>o</a:t>
            </a:r>
            <a:r>
              <a:rPr lang="en-US" sz="2800" dirty="0" smtClean="0"/>
              <a:t>rganic management ?</a:t>
            </a:r>
          </a:p>
          <a:p>
            <a:pPr marL="120650" indent="-120650"/>
            <a:endParaRPr lang="en-US" sz="1000" dirty="0" smtClean="0"/>
          </a:p>
          <a:p>
            <a:pPr marL="120650" indent="-120650">
              <a:buFont typeface="Wingdings" pitchFamily="2" charset="2"/>
              <a:buChar char="§"/>
            </a:pPr>
            <a:r>
              <a:rPr lang="en-US" sz="2800" dirty="0" smtClean="0"/>
              <a:t>How can we  use organic cultural </a:t>
            </a:r>
            <a:r>
              <a:rPr lang="en-US" sz="2800" dirty="0"/>
              <a:t>p</a:t>
            </a:r>
            <a:r>
              <a:rPr lang="en-US" sz="2800" dirty="0" smtClean="0"/>
              <a:t>ractices to maintain &amp; enhance the landscape?</a:t>
            </a:r>
          </a:p>
          <a:p>
            <a:pPr marL="120650" indent="-120650"/>
            <a:endParaRPr lang="en-US" sz="2000" dirty="0" smtClean="0">
              <a:latin typeface="Century Gothic" pitchFamily="34" charset="0"/>
            </a:endParaRPr>
          </a:p>
          <a:p>
            <a:pPr marL="120650" indent="-120650"/>
            <a:endParaRPr lang="en-US" dirty="0" smtClean="0"/>
          </a:p>
          <a:p>
            <a:pPr marL="120650" indent="-120650">
              <a:buFont typeface="Wingdings" pitchFamily="2" charset="2"/>
              <a:buChar char="§"/>
            </a:pPr>
            <a:endParaRPr lang="en-US" dirty="0"/>
          </a:p>
        </p:txBody>
      </p:sp>
      <p:pic>
        <p:nvPicPr>
          <p:cNvPr id="1026" name="Picture 2" descr="C:\Users\bvanclief\Desktop\kids on lawn.jpg"/>
          <p:cNvPicPr>
            <a:picLocks noChangeAspect="1" noChangeArrowheads="1"/>
          </p:cNvPicPr>
          <p:nvPr/>
        </p:nvPicPr>
        <p:blipFill>
          <a:blip r:embed="rId3"/>
          <a:srcRect/>
          <a:stretch>
            <a:fillRect/>
          </a:stretch>
        </p:blipFill>
        <p:spPr bwMode="auto">
          <a:xfrm>
            <a:off x="5503926" y="4476750"/>
            <a:ext cx="3457194" cy="2304796"/>
          </a:xfrm>
          <a:prstGeom prst="rect">
            <a:avLst/>
          </a:prstGeom>
          <a:noFill/>
        </p:spPr>
      </p:pic>
      <p:sp>
        <p:nvSpPr>
          <p:cNvPr id="5" name="TextBox 4"/>
          <p:cNvSpPr txBox="1"/>
          <p:nvPr/>
        </p:nvSpPr>
        <p:spPr>
          <a:xfrm>
            <a:off x="605308" y="3233166"/>
            <a:ext cx="4624298" cy="2677656"/>
          </a:xfrm>
          <a:prstGeom prst="rect">
            <a:avLst/>
          </a:prstGeom>
          <a:noFill/>
        </p:spPr>
        <p:txBody>
          <a:bodyPr wrap="square" rtlCol="0">
            <a:spAutoFit/>
          </a:bodyPr>
          <a:lstStyle/>
          <a:p>
            <a:pPr marL="120650" indent="-120650">
              <a:buFont typeface="Wingdings" pitchFamily="2" charset="2"/>
              <a:buChar char="§"/>
            </a:pPr>
            <a:r>
              <a:rPr lang="en-US" sz="2800" dirty="0" smtClean="0"/>
              <a:t>What are the preferred procedures for organic turf management?</a:t>
            </a:r>
          </a:p>
          <a:p>
            <a:pPr marL="120650" indent="-120650">
              <a:buFont typeface="Wingdings" pitchFamily="2" charset="2"/>
              <a:buChar char="§"/>
            </a:pPr>
            <a:endParaRPr lang="en-US" sz="1000" dirty="0" smtClean="0"/>
          </a:p>
          <a:p>
            <a:pPr marL="120650" indent="-120650">
              <a:buFont typeface="Wingdings" pitchFamily="2" charset="2"/>
              <a:buChar char="§"/>
            </a:pPr>
            <a:r>
              <a:rPr lang="en-US" sz="2800" dirty="0" smtClean="0"/>
              <a:t> What tools &amp; equipment are needed?</a:t>
            </a:r>
          </a:p>
          <a:p>
            <a:endParaRPr lang="en-US" dirty="0"/>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162300" y="114300"/>
            <a:ext cx="2779928" cy="769441"/>
          </a:xfrm>
          <a:prstGeom prst="rect">
            <a:avLst/>
          </a:prstGeom>
          <a:noFill/>
        </p:spPr>
        <p:txBody>
          <a:bodyPr wrap="none" rtlCol="0">
            <a:spAutoFit/>
          </a:bodyPr>
          <a:lstStyle/>
          <a:p>
            <a:pPr algn="ctr"/>
            <a:r>
              <a:rPr lang="en-US" sz="4400" b="1" dirty="0" smtClean="0">
                <a:solidFill>
                  <a:schemeClr val="tx1">
                    <a:lumMod val="65000"/>
                    <a:lumOff val="35000"/>
                  </a:schemeClr>
                </a:solidFill>
                <a:latin typeface="Century Gothic" pitchFamily="34" charset="0"/>
              </a:rPr>
              <a:t>Overview</a:t>
            </a:r>
            <a:endParaRPr lang="en-US" sz="4400" b="1" dirty="0">
              <a:solidFill>
                <a:schemeClr val="tx1">
                  <a:lumMod val="65000"/>
                  <a:lumOff val="35000"/>
                </a:schemeClr>
              </a:solidFill>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 y="175260"/>
            <a:ext cx="9144000" cy="1044575"/>
          </a:xfrm>
          <a:prstGeom prst="rect">
            <a:avLst/>
          </a:prstGeom>
        </p:spPr>
        <p:txBody>
          <a:bodyPr/>
          <a:lstStyle/>
          <a:p>
            <a:r>
              <a:rPr lang="en-US" sz="3600" b="1" dirty="0" smtClean="0">
                <a:solidFill>
                  <a:schemeClr val="tx1">
                    <a:lumMod val="65000"/>
                    <a:lumOff val="35000"/>
                  </a:schemeClr>
                </a:solidFill>
                <a:latin typeface="Century Gothic" pitchFamily="34" charset="0"/>
                <a:ea typeface="+mn-ea"/>
                <a:cs typeface="Arial"/>
              </a:rPr>
              <a:t>Aeration</a:t>
            </a:r>
            <a:endParaRPr lang="en-US" sz="3600" b="1" dirty="0">
              <a:solidFill>
                <a:schemeClr val="tx1">
                  <a:lumMod val="65000"/>
                  <a:lumOff val="35000"/>
                </a:schemeClr>
              </a:solidFill>
              <a:latin typeface="Century Gothic" pitchFamily="34" charset="0"/>
              <a:ea typeface="+mn-ea"/>
              <a:cs typeface="Arial"/>
            </a:endParaRPr>
          </a:p>
        </p:txBody>
      </p:sp>
      <p:pic>
        <p:nvPicPr>
          <p:cNvPr id="7" name="Picture 6" descr="soil compaction.jpg"/>
          <p:cNvPicPr>
            <a:picLocks noChangeAspect="1"/>
          </p:cNvPicPr>
          <p:nvPr/>
        </p:nvPicPr>
        <p:blipFill>
          <a:blip r:embed="rId3" cstate="print"/>
          <a:stretch>
            <a:fillRect/>
          </a:stretch>
        </p:blipFill>
        <p:spPr>
          <a:xfrm>
            <a:off x="1472701" y="2042597"/>
            <a:ext cx="6141027" cy="2743200"/>
          </a:xfrm>
          <a:prstGeom prst="rect">
            <a:avLst/>
          </a:prstGeom>
        </p:spPr>
      </p:pic>
      <p:sp>
        <p:nvSpPr>
          <p:cNvPr id="8" name="TextBox 7"/>
          <p:cNvSpPr txBox="1"/>
          <p:nvPr/>
        </p:nvSpPr>
        <p:spPr>
          <a:xfrm>
            <a:off x="1535849" y="4847508"/>
            <a:ext cx="6291239" cy="954107"/>
          </a:xfrm>
          <a:prstGeom prst="rect">
            <a:avLst/>
          </a:prstGeom>
          <a:noFill/>
        </p:spPr>
        <p:txBody>
          <a:bodyPr wrap="square" rtlCol="0">
            <a:spAutoFit/>
          </a:bodyPr>
          <a:lstStyle/>
          <a:p>
            <a:r>
              <a:rPr lang="en-US" sz="2800" dirty="0" smtClean="0"/>
              <a:t>Perforate the soil to allow roots access to air, water and nutrients. </a:t>
            </a:r>
            <a:endParaRPr lang="en-US" sz="2800" dirty="0"/>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586" y="1472544"/>
            <a:ext cx="4036241" cy="24838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351" y="3716977"/>
            <a:ext cx="4547418" cy="2737892"/>
          </a:xfrm>
          <a:prstGeom prst="rect">
            <a:avLst/>
          </a:prstGeom>
        </p:spPr>
      </p:pic>
      <p:sp>
        <p:nvSpPr>
          <p:cNvPr id="5" name="Title 1"/>
          <p:cNvSpPr txBox="1">
            <a:spLocks/>
          </p:cNvSpPr>
          <p:nvPr/>
        </p:nvSpPr>
        <p:spPr>
          <a:xfrm>
            <a:off x="-10545" y="184129"/>
            <a:ext cx="9144000" cy="1044575"/>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lumMod val="65000"/>
                    <a:lumOff val="35000"/>
                  </a:schemeClr>
                </a:solidFill>
                <a:effectLst/>
                <a:uLnTx/>
                <a:uFillTx/>
                <a:latin typeface="Century Gothic" pitchFamily="34" charset="0"/>
                <a:ea typeface="+mj-ea"/>
                <a:cs typeface="Calibri" pitchFamily="34" charset="0"/>
              </a:rPr>
              <a:t>Aeration</a:t>
            </a:r>
            <a:endParaRPr kumimoji="0" lang="en-US" sz="3600" b="1" i="0" u="none" strike="noStrike" kern="1200" cap="none" spc="0" normalizeH="0" baseline="0" noProof="0" dirty="0">
              <a:ln>
                <a:noFill/>
              </a:ln>
              <a:solidFill>
                <a:schemeClr val="tx1">
                  <a:lumMod val="65000"/>
                  <a:lumOff val="35000"/>
                </a:schemeClr>
              </a:solidFill>
              <a:effectLst/>
              <a:uLnTx/>
              <a:uFillTx/>
              <a:latin typeface="Century Gothic" pitchFamily="34" charset="0"/>
              <a:ea typeface="+mj-ea"/>
              <a:cs typeface="Calibri" pitchFamily="34" charset="0"/>
            </a:endParaRPr>
          </a:p>
        </p:txBody>
      </p:sp>
      <p:sp>
        <p:nvSpPr>
          <p:cNvPr id="6" name="Subtitle 3"/>
          <p:cNvSpPr txBox="1">
            <a:spLocks/>
          </p:cNvSpPr>
          <p:nvPr/>
        </p:nvSpPr>
        <p:spPr bwMode="auto">
          <a:xfrm>
            <a:off x="3937383" y="5777007"/>
            <a:ext cx="3733800" cy="677862"/>
          </a:xfrm>
          <a:prstGeom prst="rect">
            <a:avLst/>
          </a:prstGeom>
          <a:noFill/>
          <a:ln w="9525">
            <a:noFill/>
            <a:miter lim="800000"/>
            <a:headEnd/>
            <a:tailEnd/>
          </a:ln>
        </p:spPr>
        <p:txBody>
          <a:bodyPr/>
          <a:lstStyle/>
          <a:p>
            <a:pPr defTabSz="914400">
              <a:spcBef>
                <a:spcPct val="20000"/>
              </a:spcBef>
              <a:buFont typeface="Arial" pitchFamily="34" charset="0"/>
              <a:buNone/>
            </a:pPr>
            <a:r>
              <a:rPr lang="en-US" altLang="en-US" sz="2000" b="1" dirty="0" smtClean="0">
                <a:solidFill>
                  <a:schemeClr val="bg1"/>
                </a:solidFill>
                <a:cs typeface="IrisUPC" pitchFamily="34" charset="-34"/>
              </a:rPr>
              <a:t>Core Aerator</a:t>
            </a:r>
            <a:endParaRPr lang="en-US" altLang="en-US" sz="2000" b="1" dirty="0">
              <a:solidFill>
                <a:schemeClr val="bg1"/>
              </a:solidFill>
              <a:cs typeface="IrisUPC" pitchFamily="34" charset="-34"/>
            </a:endParaRP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ation_cores.jpg"/>
          <p:cNvPicPr>
            <a:picLocks noChangeAspect="1"/>
          </p:cNvPicPr>
          <p:nvPr/>
        </p:nvPicPr>
        <p:blipFill>
          <a:blip r:embed="rId3" cstate="print"/>
          <a:srcRect t="8458"/>
          <a:stretch>
            <a:fillRect/>
          </a:stretch>
        </p:blipFill>
        <p:spPr>
          <a:xfrm>
            <a:off x="751840" y="1246124"/>
            <a:ext cx="7480300" cy="5198436"/>
          </a:xfrm>
          <a:prstGeom prst="rect">
            <a:avLst/>
          </a:prstGeom>
        </p:spPr>
      </p:pic>
      <p:sp>
        <p:nvSpPr>
          <p:cNvPr id="4" name="Title 1"/>
          <p:cNvSpPr txBox="1">
            <a:spLocks/>
          </p:cNvSpPr>
          <p:nvPr/>
        </p:nvSpPr>
        <p:spPr>
          <a:xfrm>
            <a:off x="-10545" y="168889"/>
            <a:ext cx="9144000" cy="1044575"/>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lumMod val="65000"/>
                    <a:lumOff val="35000"/>
                  </a:schemeClr>
                </a:solidFill>
                <a:effectLst/>
                <a:uLnTx/>
                <a:uFillTx/>
                <a:latin typeface="Century Gothic" pitchFamily="34" charset="0"/>
                <a:ea typeface="+mj-ea"/>
                <a:cs typeface="Calibri" pitchFamily="34" charset="0"/>
              </a:rPr>
              <a:t>Aeration</a:t>
            </a:r>
            <a:endParaRPr kumimoji="0" lang="en-US" sz="3600" b="1" i="0" u="none" strike="noStrike" kern="1200" cap="none" spc="0" normalizeH="0" baseline="0" noProof="0" dirty="0">
              <a:ln>
                <a:noFill/>
              </a:ln>
              <a:solidFill>
                <a:schemeClr val="tx1">
                  <a:lumMod val="65000"/>
                  <a:lumOff val="35000"/>
                </a:schemeClr>
              </a:solidFill>
              <a:effectLst/>
              <a:uLnTx/>
              <a:uFillTx/>
              <a:latin typeface="Century Gothic" pitchFamily="34" charset="0"/>
              <a:ea typeface="+mj-ea"/>
              <a:cs typeface="Calibri" pitchFamily="34" charset="0"/>
            </a:endParaRP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vanclief\Desktop\shattertines.jpg"/>
          <p:cNvPicPr>
            <a:picLocks noChangeAspect="1" noChangeArrowheads="1"/>
          </p:cNvPicPr>
          <p:nvPr/>
        </p:nvPicPr>
        <p:blipFill>
          <a:blip r:embed="rId3"/>
          <a:srcRect t="5403"/>
          <a:stretch>
            <a:fillRect/>
          </a:stretch>
        </p:blipFill>
        <p:spPr bwMode="auto">
          <a:xfrm>
            <a:off x="6241672" y="2314024"/>
            <a:ext cx="2679173" cy="3336967"/>
          </a:xfrm>
          <a:prstGeom prst="rect">
            <a:avLst/>
          </a:prstGeom>
          <a:noFill/>
          <a:ln>
            <a:solidFill>
              <a:schemeClr val="tx1"/>
            </a:solidFill>
          </a:ln>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0669"/>
          <a:stretch/>
        </p:blipFill>
        <p:spPr>
          <a:xfrm>
            <a:off x="1240074" y="1971407"/>
            <a:ext cx="4058697" cy="2303709"/>
          </a:xfrm>
          <a:prstGeom prst="rect">
            <a:avLst/>
          </a:prstGeom>
        </p:spPr>
      </p:pic>
      <p:sp>
        <p:nvSpPr>
          <p:cNvPr id="5" name="Title 1"/>
          <p:cNvSpPr txBox="1">
            <a:spLocks/>
          </p:cNvSpPr>
          <p:nvPr/>
        </p:nvSpPr>
        <p:spPr>
          <a:xfrm>
            <a:off x="-15240" y="188655"/>
            <a:ext cx="9144000" cy="1044575"/>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lumMod val="65000"/>
                    <a:lumOff val="35000"/>
                  </a:schemeClr>
                </a:solidFill>
                <a:effectLst/>
                <a:uLnTx/>
                <a:uFillTx/>
                <a:latin typeface="Century Gothic" pitchFamily="34" charset="0"/>
                <a:ea typeface="+mj-ea"/>
                <a:cs typeface="Calibri" pitchFamily="34" charset="0"/>
              </a:rPr>
              <a:t>Aeration</a:t>
            </a:r>
            <a:endParaRPr kumimoji="0" lang="en-US" sz="3600" b="1" i="0" u="none" strike="noStrike" kern="1200" cap="none" spc="0" normalizeH="0" baseline="0" noProof="0" dirty="0">
              <a:ln>
                <a:noFill/>
              </a:ln>
              <a:solidFill>
                <a:schemeClr val="tx1">
                  <a:lumMod val="65000"/>
                  <a:lumOff val="35000"/>
                </a:schemeClr>
              </a:solidFill>
              <a:effectLst/>
              <a:uLnTx/>
              <a:uFillTx/>
              <a:latin typeface="Century Gothic" pitchFamily="34" charset="0"/>
              <a:ea typeface="+mj-ea"/>
              <a:cs typeface="Calibri" pitchFamily="34" charset="0"/>
            </a:endParaRPr>
          </a:p>
        </p:txBody>
      </p:sp>
      <p:sp>
        <p:nvSpPr>
          <p:cNvPr id="7" name="TextBox 6"/>
          <p:cNvSpPr txBox="1"/>
          <p:nvPr/>
        </p:nvSpPr>
        <p:spPr>
          <a:xfrm>
            <a:off x="475019" y="4743596"/>
            <a:ext cx="5870197" cy="523220"/>
          </a:xfrm>
          <a:prstGeom prst="rect">
            <a:avLst/>
          </a:prstGeom>
          <a:noFill/>
        </p:spPr>
        <p:txBody>
          <a:bodyPr wrap="none" rtlCol="0">
            <a:spAutoFit/>
          </a:bodyPr>
          <a:lstStyle/>
          <a:p>
            <a:r>
              <a:rPr lang="en-US" sz="2800" b="1" dirty="0" err="1" smtClean="0"/>
              <a:t>Shattertine</a:t>
            </a:r>
            <a:r>
              <a:rPr lang="en-US" sz="2800" b="1" dirty="0" smtClean="0"/>
              <a:t> Aerator</a:t>
            </a:r>
            <a:r>
              <a:rPr lang="en-US" sz="2800" dirty="0" smtClean="0"/>
              <a:t>: Lifts and fractures</a:t>
            </a:r>
            <a:endParaRPr lang="en-US" sz="2800" dirty="0"/>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5903893"/>
            <a:ext cx="7333488" cy="954107"/>
          </a:xfrm>
          <a:prstGeom prst="rect">
            <a:avLst/>
          </a:prstGeom>
          <a:noFill/>
        </p:spPr>
        <p:txBody>
          <a:bodyPr wrap="square" rtlCol="0">
            <a:spAutoFit/>
          </a:bodyPr>
          <a:lstStyle/>
          <a:p>
            <a:r>
              <a:rPr lang="en-US" sz="2800" dirty="0" smtClean="0"/>
              <a:t>A thick layer of thatch indicates low microbial activity in the soil.</a:t>
            </a:r>
            <a:endParaRPr lang="en-US" sz="2800" dirty="0"/>
          </a:p>
        </p:txBody>
      </p:sp>
      <p:sp>
        <p:nvSpPr>
          <p:cNvPr id="5" name="TextBox 4"/>
          <p:cNvSpPr txBox="1"/>
          <p:nvPr/>
        </p:nvSpPr>
        <p:spPr>
          <a:xfrm>
            <a:off x="808847" y="179036"/>
            <a:ext cx="1717137"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rPr>
              <a:t>Thatch</a:t>
            </a:r>
            <a:endParaRPr lang="en-US" sz="3600" b="1" dirty="0">
              <a:solidFill>
                <a:schemeClr val="tx1">
                  <a:lumMod val="65000"/>
                  <a:lumOff val="35000"/>
                </a:schemeClr>
              </a:solidFill>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pic>
        <p:nvPicPr>
          <p:cNvPr id="4" name="Picture 3" descr="Thatch_Image.jpg"/>
          <p:cNvPicPr>
            <a:picLocks noChangeAspect="1"/>
          </p:cNvPicPr>
          <p:nvPr/>
        </p:nvPicPr>
        <p:blipFill>
          <a:blip r:embed="rId3" cstate="print"/>
          <a:stretch>
            <a:fillRect/>
          </a:stretch>
        </p:blipFill>
        <p:spPr>
          <a:xfrm>
            <a:off x="3634752" y="521439"/>
            <a:ext cx="5387457" cy="5253174"/>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3650" y="259080"/>
            <a:ext cx="8101898" cy="1077218"/>
          </a:xfrm>
          <a:prstGeom prst="rect">
            <a:avLst/>
          </a:prstGeom>
        </p:spPr>
        <p:txBody>
          <a:bodyPr wrap="none">
            <a:spAutoFit/>
          </a:bodyPr>
          <a:lstStyle/>
          <a:p>
            <a:pPr algn="ctr"/>
            <a:r>
              <a:rPr lang="en-US" sz="2800" b="1" dirty="0" smtClean="0">
                <a:solidFill>
                  <a:schemeClr val="tx1">
                    <a:lumMod val="65000"/>
                    <a:lumOff val="35000"/>
                  </a:schemeClr>
                </a:solidFill>
                <a:latin typeface="Century Gothic" pitchFamily="34" charset="0"/>
                <a:cs typeface="Arial"/>
              </a:rPr>
              <a:t>Case Study: The National Mall Washington DC</a:t>
            </a:r>
          </a:p>
          <a:p>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10" y="1500689"/>
            <a:ext cx="4222166" cy="25815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521" y="4103208"/>
            <a:ext cx="5088462" cy="2520304"/>
          </a:xfrm>
          <a:prstGeom prst="rect">
            <a:avLst/>
          </a:prstGeom>
        </p:spPr>
      </p:pic>
      <p:sp>
        <p:nvSpPr>
          <p:cNvPr id="7" name="Rectangle 6"/>
          <p:cNvSpPr/>
          <p:nvPr/>
        </p:nvSpPr>
        <p:spPr>
          <a:xfrm>
            <a:off x="4881966" y="2073768"/>
            <a:ext cx="4262034" cy="1384995"/>
          </a:xfrm>
          <a:prstGeom prst="rect">
            <a:avLst/>
          </a:prstGeom>
        </p:spPr>
        <p:txBody>
          <a:bodyPr wrap="square">
            <a:spAutoFit/>
          </a:bodyPr>
          <a:lstStyle/>
          <a:p>
            <a:r>
              <a:rPr lang="en-US" sz="2800" dirty="0" smtClean="0"/>
              <a:t>Turf </a:t>
            </a:r>
            <a:r>
              <a:rPr lang="en-US" sz="2800" dirty="0"/>
              <a:t>restoration project </a:t>
            </a:r>
            <a:r>
              <a:rPr lang="en-US" sz="2800" dirty="0" smtClean="0"/>
              <a:t>designed for a </a:t>
            </a:r>
            <a:r>
              <a:rPr lang="en-US" sz="2800" dirty="0"/>
              <a:t>healthy and water efficient landscape. </a:t>
            </a:r>
          </a:p>
        </p:txBody>
      </p:sp>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400428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 y="198120"/>
            <a:ext cx="9144000" cy="1470025"/>
          </a:xfrm>
          <a:prstGeom prst="rect">
            <a:avLst/>
          </a:prstGeom>
        </p:spPr>
        <p:txBody>
          <a:bodyPr/>
          <a:lstStyle/>
          <a:p>
            <a:r>
              <a:rPr lang="en-US" sz="3600" b="1" dirty="0" smtClean="0">
                <a:solidFill>
                  <a:schemeClr val="tx1">
                    <a:lumMod val="65000"/>
                    <a:lumOff val="35000"/>
                  </a:schemeClr>
                </a:solidFill>
                <a:latin typeface="Century Gothic" pitchFamily="34" charset="0"/>
                <a:cs typeface="Calibri" pitchFamily="34" charset="0"/>
              </a:rPr>
              <a:t>Compost Topdressing</a:t>
            </a:r>
            <a:endParaRPr lang="en-US" sz="3600" b="1" dirty="0">
              <a:solidFill>
                <a:schemeClr val="tx1">
                  <a:lumMod val="65000"/>
                  <a:lumOff val="35000"/>
                </a:schemeClr>
              </a:solidFill>
              <a:latin typeface="Century Gothic" pitchFamily="34" charset="0"/>
              <a:cs typeface="Calibri" pitchFamily="34" charset="0"/>
            </a:endParaRPr>
          </a:p>
        </p:txBody>
      </p:sp>
      <p:sp>
        <p:nvSpPr>
          <p:cNvPr id="212993" name="Rectangle 1"/>
          <p:cNvSpPr>
            <a:spLocks noChangeArrowheads="1"/>
          </p:cNvSpPr>
          <p:nvPr/>
        </p:nvSpPr>
        <p:spPr bwMode="auto">
          <a:xfrm>
            <a:off x="660401" y="4857930"/>
            <a:ext cx="773872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tab pos="-457200" algn="l"/>
                <a:tab pos="0" algn="l"/>
                <a:tab pos="228600" algn="l"/>
                <a:tab pos="342900" algn="l"/>
                <a:tab pos="685800" algn="l"/>
              </a:tabLst>
            </a:pPr>
            <a:endParaRPr kumimoji="0" lang="en-US" b="0" i="0" u="none" strike="noStrike" cap="none" normalizeH="0" baseline="0" dirty="0" smtClean="0">
              <a:ln>
                <a:noFill/>
              </a:ln>
              <a:solidFill>
                <a:schemeClr val="tx1"/>
              </a:solidFill>
              <a:effectLst/>
              <a:latin typeface="Calibri" pitchFamily="34" charset="0"/>
              <a:ea typeface="Times New Roman" pitchFamily="18"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endParaRPr kumimoji="0" lang="en-US" b="0" i="0" u="none" strike="noStrike" cap="none" normalizeH="0" baseline="0" dirty="0" smtClean="0">
              <a:ln>
                <a:noFill/>
              </a:ln>
              <a:solidFill>
                <a:schemeClr val="tx1"/>
              </a:solidFill>
              <a:effectLst/>
              <a:latin typeface="Calibri" pitchFamily="34" charset="0"/>
              <a:ea typeface="Times New Roman" pitchFamily="18" charset="0"/>
              <a:cs typeface="Microsoft Sans Serif" pitchFamily="34" charset="0"/>
            </a:endParaRPr>
          </a:p>
        </p:txBody>
      </p:sp>
      <p:pic>
        <p:nvPicPr>
          <p:cNvPr id="6" name="Picture 3" descr="X:\PLDM\Digital Images\Franklin Square\2011\April 26\IMG_8895.JPG"/>
          <p:cNvPicPr>
            <a:picLocks noChangeAspect="1" noChangeArrowheads="1"/>
          </p:cNvPicPr>
          <p:nvPr/>
        </p:nvPicPr>
        <p:blipFill>
          <a:blip r:embed="rId3" cstate="print"/>
          <a:srcRect t="15909"/>
          <a:stretch>
            <a:fillRect/>
          </a:stretch>
        </p:blipFill>
        <p:spPr bwMode="auto">
          <a:xfrm>
            <a:off x="660401" y="927100"/>
            <a:ext cx="5029200" cy="2819400"/>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927" y="927100"/>
            <a:ext cx="2540000" cy="17462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6928" y="2865463"/>
            <a:ext cx="2540000" cy="1693334"/>
          </a:xfrm>
          <a:prstGeom prst="rect">
            <a:avLst/>
          </a:prstGeom>
        </p:spPr>
      </p:pic>
      <p:sp>
        <p:nvSpPr>
          <p:cNvPr id="7" name="Rectangle 6"/>
          <p:cNvSpPr/>
          <p:nvPr/>
        </p:nvSpPr>
        <p:spPr>
          <a:xfrm>
            <a:off x="1117600" y="4811763"/>
            <a:ext cx="5892800" cy="1200329"/>
          </a:xfrm>
          <a:prstGeom prst="rect">
            <a:avLst/>
          </a:prstGeom>
        </p:spPr>
        <p:txBody>
          <a:bodyPr wrap="square">
            <a:spAutoFit/>
          </a:bodyPr>
          <a:lstStyle/>
          <a:p>
            <a:r>
              <a:rPr lang="en-US" sz="2400" dirty="0" smtClean="0">
                <a:latin typeface="Century Gothic" pitchFamily="34" charset="0"/>
              </a:rPr>
              <a:t>Adding a thin layer of compost after aerating improves soil nutrients and microorganisms.</a:t>
            </a:r>
            <a:endParaRPr lang="en-US" sz="2400" dirty="0">
              <a:latin typeface="Century Gothic" pitchFamily="34" charset="0"/>
            </a:endParaRPr>
          </a:p>
        </p:txBody>
      </p:sp>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85748" y="171196"/>
            <a:ext cx="8178799" cy="1168400"/>
          </a:xfrm>
        </p:spPr>
        <p:txBody>
          <a:bodyPr/>
          <a:lstStyle/>
          <a:p>
            <a:pPr algn="ctr"/>
            <a:r>
              <a:rPr lang="en-US" sz="3600" dirty="0" smtClean="0">
                <a:solidFill>
                  <a:schemeClr val="tx1">
                    <a:lumMod val="65000"/>
                    <a:lumOff val="35000"/>
                  </a:schemeClr>
                </a:solidFill>
                <a:latin typeface="Century Gothic" pitchFamily="34" charset="0"/>
              </a:rPr>
              <a:t>Feed Your Soil!</a:t>
            </a:r>
          </a:p>
          <a:p>
            <a:pPr algn="ctr"/>
            <a:endParaRPr lang="en-US" sz="1600" dirty="0" smtClean="0">
              <a:solidFill>
                <a:schemeClr val="tx2"/>
              </a:solidFill>
            </a:endParaRPr>
          </a:p>
          <a:p>
            <a:pPr algn="ctr"/>
            <a:endParaRPr lang="en-US" sz="1600" dirty="0" smtClean="0">
              <a:solidFill>
                <a:schemeClr val="tx2"/>
              </a:solidFill>
            </a:endParaRPr>
          </a:p>
          <a:p>
            <a:pPr algn="ctr"/>
            <a:r>
              <a:rPr lang="en-US" sz="1600" dirty="0" smtClean="0">
                <a:solidFill>
                  <a:schemeClr val="tx2"/>
                </a:solidFill>
              </a:rPr>
              <a:t> </a:t>
            </a:r>
            <a:endParaRPr lang="en-US" sz="1600" dirty="0">
              <a:solidFill>
                <a:schemeClr val="tx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875" y="2275968"/>
            <a:ext cx="4990704" cy="3821483"/>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211" y="1396058"/>
            <a:ext cx="1759820" cy="1759820"/>
          </a:xfrm>
          <a:prstGeom prst="rect">
            <a:avLst/>
          </a:prstGeom>
        </p:spPr>
      </p:pic>
      <p:sp>
        <p:nvSpPr>
          <p:cNvPr id="5" name="TextBox 4"/>
          <p:cNvSpPr txBox="1"/>
          <p:nvPr/>
        </p:nvSpPr>
        <p:spPr>
          <a:xfrm>
            <a:off x="6935207" y="3079678"/>
            <a:ext cx="1737592" cy="461665"/>
          </a:xfrm>
          <a:prstGeom prst="rect">
            <a:avLst/>
          </a:prstGeom>
          <a:noFill/>
        </p:spPr>
        <p:txBody>
          <a:bodyPr wrap="none" rtlCol="0">
            <a:spAutoFit/>
          </a:bodyPr>
          <a:lstStyle/>
          <a:p>
            <a:r>
              <a:rPr lang="en-US" sz="2400" dirty="0" err="1" smtClean="0">
                <a:latin typeface="Calibri" pitchFamily="34" charset="0"/>
              </a:rPr>
              <a:t>Mycorrhizae</a:t>
            </a:r>
            <a:endParaRPr lang="en-US" sz="2400" dirty="0">
              <a:latin typeface="Calibri" pitchFamily="34" charset="0"/>
            </a:endParaRPr>
          </a:p>
        </p:txBody>
      </p:sp>
      <p:pic>
        <p:nvPicPr>
          <p:cNvPr id="1026" name="Picture 2" descr="C:\Users\bvanclief\Desktop\nematode-2.png"/>
          <p:cNvPicPr>
            <a:picLocks noChangeAspect="1" noChangeArrowheads="1"/>
          </p:cNvPicPr>
          <p:nvPr/>
        </p:nvPicPr>
        <p:blipFill>
          <a:blip r:embed="rId5"/>
          <a:srcRect/>
          <a:stretch>
            <a:fillRect/>
          </a:stretch>
        </p:blipFill>
        <p:spPr bwMode="auto">
          <a:xfrm>
            <a:off x="6904727" y="3723330"/>
            <a:ext cx="1759820" cy="1853828"/>
          </a:xfrm>
          <a:prstGeom prst="rect">
            <a:avLst/>
          </a:prstGeom>
          <a:noFill/>
        </p:spPr>
      </p:pic>
      <p:sp>
        <p:nvSpPr>
          <p:cNvPr id="7" name="TextBox 6"/>
          <p:cNvSpPr txBox="1"/>
          <p:nvPr/>
        </p:nvSpPr>
        <p:spPr>
          <a:xfrm>
            <a:off x="7047449" y="5484279"/>
            <a:ext cx="1504451" cy="461665"/>
          </a:xfrm>
          <a:prstGeom prst="rect">
            <a:avLst/>
          </a:prstGeom>
          <a:noFill/>
        </p:spPr>
        <p:txBody>
          <a:bodyPr wrap="none" rtlCol="0">
            <a:spAutoFit/>
          </a:bodyPr>
          <a:lstStyle/>
          <a:p>
            <a:r>
              <a:rPr lang="en-US" sz="2400" dirty="0" smtClean="0">
                <a:latin typeface="Calibri" pitchFamily="34" charset="0"/>
              </a:rPr>
              <a:t>Nematode</a:t>
            </a:r>
            <a:endParaRPr lang="en-US" sz="2400" dirty="0">
              <a:latin typeface="Calibri" pitchFamily="34" charset="0"/>
            </a:endParaRPr>
          </a:p>
        </p:txBody>
      </p:sp>
      <p:sp>
        <p:nvSpPr>
          <p:cNvPr id="8" name="TextBox 7"/>
          <p:cNvSpPr txBox="1"/>
          <p:nvPr/>
        </p:nvSpPr>
        <p:spPr>
          <a:xfrm>
            <a:off x="1247749" y="1339596"/>
            <a:ext cx="4406292" cy="954107"/>
          </a:xfrm>
          <a:prstGeom prst="rect">
            <a:avLst/>
          </a:prstGeom>
          <a:noFill/>
        </p:spPr>
        <p:txBody>
          <a:bodyPr wrap="square" rtlCol="0">
            <a:spAutoFit/>
          </a:bodyPr>
          <a:lstStyle/>
          <a:p>
            <a:r>
              <a:rPr lang="en-US" sz="2800" dirty="0" smtClean="0"/>
              <a:t>Feed the soil and then the soil feeds the lawn for you.</a:t>
            </a:r>
            <a:endParaRPr lang="en-US" sz="2800" dirty="0"/>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99010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65735"/>
            <a:ext cx="9144000" cy="1470025"/>
          </a:xfrm>
          <a:prstGeom prst="rect">
            <a:avLst/>
          </a:prstGeom>
        </p:spPr>
        <p:txBody>
          <a:bodyPr/>
          <a:lstStyle/>
          <a:p>
            <a:r>
              <a:rPr lang="en-US" sz="3600" b="1" dirty="0" smtClean="0">
                <a:solidFill>
                  <a:schemeClr val="tx1">
                    <a:lumMod val="65000"/>
                    <a:lumOff val="35000"/>
                  </a:schemeClr>
                </a:solidFill>
                <a:latin typeface="Century Gothic" pitchFamily="34" charset="0"/>
                <a:cs typeface="Calibri" pitchFamily="34" charset="0"/>
              </a:rPr>
              <a:t>Overseeding</a:t>
            </a:r>
            <a:endParaRPr lang="en-US" sz="3600" b="1" dirty="0">
              <a:solidFill>
                <a:schemeClr val="tx1">
                  <a:lumMod val="65000"/>
                  <a:lumOff val="35000"/>
                </a:schemeClr>
              </a:solidFill>
              <a:latin typeface="Century Gothic" pitchFamily="34" charset="0"/>
              <a:cs typeface="Calibri" pitchFamily="34" charset="0"/>
            </a:endParaRPr>
          </a:p>
        </p:txBody>
      </p:sp>
      <p:sp>
        <p:nvSpPr>
          <p:cNvPr id="208897" name="Rectangle 1"/>
          <p:cNvSpPr>
            <a:spLocks noChangeArrowheads="1"/>
          </p:cNvSpPr>
          <p:nvPr/>
        </p:nvSpPr>
        <p:spPr bwMode="auto">
          <a:xfrm>
            <a:off x="508000" y="3801934"/>
            <a:ext cx="8636000"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tab pos="-457200" algn="l"/>
                <a:tab pos="0" algn="l"/>
                <a:tab pos="228600" algn="l"/>
                <a:tab pos="342900" algn="l"/>
                <a:tab pos="685800" algn="l"/>
              </a:tabLst>
            </a:pPr>
            <a:r>
              <a:rPr kumimoji="0" lang="en-US" sz="2000" b="1" i="0" u="none" strike="noStrike" cap="none" normalizeH="0" baseline="0" dirty="0" smtClean="0">
                <a:ln>
                  <a:noFill/>
                </a:ln>
                <a:solidFill>
                  <a:schemeClr val="tx1"/>
                </a:solidFill>
                <a:effectLst/>
                <a:latin typeface="Century Gothic" pitchFamily="34" charset="0"/>
                <a:ea typeface="Times New Roman" pitchFamily="18" charset="0"/>
                <a:cs typeface="Microsoft Sans Serif" pitchFamily="34" charset="0"/>
              </a:rPr>
              <a:t>Seed mix:</a:t>
            </a:r>
            <a:r>
              <a:rPr kumimoji="0" lang="en-US" sz="2000" b="1" i="0" u="none" strike="noStrike" cap="none" normalizeH="0" dirty="0" smtClean="0">
                <a:ln>
                  <a:noFill/>
                </a:ln>
                <a:solidFill>
                  <a:schemeClr val="tx1"/>
                </a:solidFill>
                <a:effectLst/>
                <a:latin typeface="Century Gothic" pitchFamily="34" charset="0"/>
                <a:ea typeface="Times New Roman" pitchFamily="18" charset="0"/>
                <a:cs typeface="Microsoft Sans Serif" pitchFamily="34" charset="0"/>
              </a:rPr>
              <a:t>  </a:t>
            </a:r>
            <a:r>
              <a:rPr kumimoji="0" lang="en-US" sz="2000" b="1" i="1" u="none" strike="noStrike" cap="none" normalizeH="0" baseline="0" dirty="0" smtClean="0">
                <a:ln>
                  <a:noFill/>
                </a:ln>
                <a:solidFill>
                  <a:schemeClr val="tx1"/>
                </a:solidFill>
                <a:effectLst/>
                <a:latin typeface="Century Gothic" pitchFamily="34" charset="0"/>
                <a:ea typeface="Times New Roman" pitchFamily="18" charset="0"/>
                <a:cs typeface="Microsoft Sans Serif" pitchFamily="34" charset="0"/>
              </a:rPr>
              <a:t>Fisher </a:t>
            </a:r>
            <a:r>
              <a:rPr lang="en-US" sz="2000" b="1" i="1" dirty="0" smtClean="0">
                <a:latin typeface="Century Gothic" pitchFamily="34" charset="0"/>
                <a:ea typeface="Times New Roman" pitchFamily="18" charset="0"/>
                <a:cs typeface="Microsoft Sans Serif" pitchFamily="34" charset="0"/>
              </a:rPr>
              <a:t>&amp; </a:t>
            </a:r>
            <a:r>
              <a:rPr kumimoji="0" lang="en-US" sz="2000" b="1" i="1" u="none" strike="noStrike" cap="none" normalizeH="0" baseline="0" dirty="0" smtClean="0">
                <a:ln>
                  <a:noFill/>
                </a:ln>
                <a:solidFill>
                  <a:schemeClr val="tx1"/>
                </a:solidFill>
                <a:effectLst/>
                <a:latin typeface="Century Gothic" pitchFamily="34" charset="0"/>
                <a:ea typeface="Times New Roman" pitchFamily="18" charset="0"/>
                <a:cs typeface="Microsoft Sans Serif" pitchFamily="34" charset="0"/>
              </a:rPr>
              <a:t>Sons Performance Seed Mix  </a:t>
            </a:r>
          </a:p>
          <a:p>
            <a:pPr marL="0" marR="0" lvl="0" indent="0" algn="l" defTabSz="914400" rtl="0" eaLnBrk="0" fontAlgn="base" latinLnBrk="0" hangingPunct="0">
              <a:lnSpc>
                <a:spcPct val="100000"/>
              </a:lnSpc>
              <a:spcBef>
                <a:spcPct val="0"/>
              </a:spcBef>
              <a:spcAft>
                <a:spcPct val="0"/>
              </a:spcAft>
              <a:buClrTx/>
              <a:buSzTx/>
              <a:tabLst>
                <a:tab pos="-457200" algn="l"/>
                <a:tab pos="0" algn="l"/>
                <a:tab pos="228600" algn="l"/>
                <a:tab pos="342900" algn="l"/>
                <a:tab pos="685800" algn="l"/>
              </a:tabLst>
            </a:pPr>
            <a:r>
              <a:rPr lang="en-US" dirty="0" smtClean="0">
                <a:latin typeface="Century Gothic" pitchFamily="34" charset="0"/>
                <a:ea typeface="Times New Roman" pitchFamily="18" charset="0"/>
                <a:cs typeface="Microsoft Sans Serif" pitchFamily="34" charset="0"/>
              </a:rPr>
              <a:t>44%  Mustang 4 Tall fescue</a:t>
            </a:r>
          </a:p>
          <a:p>
            <a:pPr marL="0" marR="0" lvl="0" indent="0" algn="l" defTabSz="914400" rtl="0" eaLnBrk="0" fontAlgn="base" latinLnBrk="0" hangingPunct="0">
              <a:lnSpc>
                <a:spcPct val="100000"/>
              </a:lnSpc>
              <a:spcBef>
                <a:spcPct val="0"/>
              </a:spcBef>
              <a:spcAft>
                <a:spcPct val="0"/>
              </a:spcAft>
              <a:buClrTx/>
              <a:buSzTx/>
              <a:tabLst>
                <a:tab pos="-457200" algn="l"/>
                <a:tab pos="0" algn="l"/>
                <a:tab pos="228600" algn="l"/>
                <a:tab pos="342900" algn="l"/>
                <a:tab pos="685800" algn="l"/>
              </a:tabLst>
            </a:pPr>
            <a:r>
              <a:rPr lang="en-US" dirty="0" smtClean="0">
                <a:latin typeface="Century Gothic" pitchFamily="34" charset="0"/>
                <a:ea typeface="Times New Roman" pitchFamily="18" charset="0"/>
                <a:cs typeface="Microsoft Sans Serif" pitchFamily="34" charset="0"/>
              </a:rPr>
              <a:t>6% Kentucky Bluegrass, </a:t>
            </a:r>
          </a:p>
          <a:p>
            <a:pPr marL="0" marR="0" lvl="0" indent="0" algn="l" defTabSz="914400" rtl="0" eaLnBrk="0" fontAlgn="base" latinLnBrk="0" hangingPunct="0">
              <a:lnSpc>
                <a:spcPct val="100000"/>
              </a:lnSpc>
              <a:spcBef>
                <a:spcPct val="0"/>
              </a:spcBef>
              <a:spcAft>
                <a:spcPct val="0"/>
              </a:spcAft>
              <a:buClrTx/>
              <a:buSzTx/>
              <a:tabLst>
                <a:tab pos="-457200" algn="l"/>
                <a:tab pos="0" algn="l"/>
                <a:tab pos="228600" algn="l"/>
                <a:tab pos="342900" algn="l"/>
                <a:tab pos="685800" algn="l"/>
              </a:tabLst>
            </a:pPr>
            <a:r>
              <a:rPr lang="en-US" dirty="0" smtClean="0">
                <a:latin typeface="Century Gothic" pitchFamily="34" charset="0"/>
                <a:ea typeface="Times New Roman" pitchFamily="18" charset="0"/>
                <a:cs typeface="Microsoft Sans Serif" pitchFamily="34" charset="0"/>
              </a:rPr>
              <a:t>44% Crossfire 3 Tall Fescue </a:t>
            </a:r>
          </a:p>
          <a:p>
            <a:pPr marL="0" marR="0" lvl="0" indent="0" algn="l" defTabSz="914400" rtl="0" eaLnBrk="0" fontAlgn="base" latinLnBrk="0" hangingPunct="0">
              <a:lnSpc>
                <a:spcPct val="100000"/>
              </a:lnSpc>
              <a:spcBef>
                <a:spcPct val="0"/>
              </a:spcBef>
              <a:spcAft>
                <a:spcPct val="0"/>
              </a:spcAft>
              <a:buClrTx/>
              <a:buSzTx/>
              <a:tabLst>
                <a:tab pos="-457200" algn="l"/>
                <a:tab pos="0" algn="l"/>
                <a:tab pos="228600" algn="l"/>
                <a:tab pos="342900" algn="l"/>
                <a:tab pos="685800" algn="l"/>
              </a:tabLst>
            </a:pPr>
            <a:r>
              <a:rPr lang="en-US" dirty="0" smtClean="0">
                <a:latin typeface="Century Gothic" pitchFamily="34" charset="0"/>
                <a:ea typeface="Times New Roman" pitchFamily="18" charset="0"/>
                <a:cs typeface="Microsoft Sans Serif" pitchFamily="34" charset="0"/>
              </a:rPr>
              <a:t>6% Perennial rye.</a:t>
            </a:r>
          </a:p>
          <a:p>
            <a:pPr marL="0" marR="0" lvl="0" indent="0" algn="l" defTabSz="914400" rtl="0" eaLnBrk="0" fontAlgn="base" latinLnBrk="0" hangingPunct="0">
              <a:lnSpc>
                <a:spcPct val="100000"/>
              </a:lnSpc>
              <a:spcBef>
                <a:spcPct val="0"/>
              </a:spcBef>
              <a:spcAft>
                <a:spcPct val="0"/>
              </a:spcAft>
              <a:buClrTx/>
              <a:buSzTx/>
              <a:tabLst>
                <a:tab pos="-457200" algn="l"/>
                <a:tab pos="0" algn="l"/>
                <a:tab pos="228600" algn="l"/>
                <a:tab pos="342900" algn="l"/>
                <a:tab pos="685800" algn="l"/>
              </a:tabLst>
            </a:pPr>
            <a:r>
              <a:rPr kumimoji="0" lang="en-US" sz="2000" u="none" strike="noStrike" cap="none" normalizeH="0" baseline="0" dirty="0">
                <a:ln>
                  <a:noFill/>
                </a:ln>
                <a:solidFill>
                  <a:schemeClr val="tx1"/>
                </a:solidFill>
                <a:effectLst/>
                <a:latin typeface="Century Gothic" pitchFamily="34" charset="0"/>
                <a:ea typeface="Times New Roman" pitchFamily="18" charset="0"/>
                <a:cs typeface="Microsoft Sans Serif" pitchFamily="34" charset="0"/>
              </a:rPr>
              <a:t>	</a:t>
            </a:r>
            <a:r>
              <a:rPr lang="en-US" sz="2000" dirty="0" smtClean="0">
                <a:latin typeface="Century Gothic" pitchFamily="34" charset="0"/>
                <a:ea typeface="Times New Roman" pitchFamily="18" charset="0"/>
                <a:cs typeface="Microsoft Sans Serif" pitchFamily="34" charset="0"/>
              </a:rPr>
              <a:t>*</a:t>
            </a:r>
            <a:r>
              <a:rPr lang="en-US" sz="2000" b="1" dirty="0" smtClean="0">
                <a:latin typeface="Century Gothic" pitchFamily="34" charset="0"/>
                <a:ea typeface="Times New Roman" pitchFamily="18" charset="0"/>
                <a:cs typeface="Microsoft Sans Serif" pitchFamily="34" charset="0"/>
              </a:rPr>
              <a:t>Not a </a:t>
            </a:r>
            <a:r>
              <a:rPr lang="en-US" sz="2000" b="1" u="sng" dirty="0" smtClean="0">
                <a:latin typeface="Century Gothic" pitchFamily="34" charset="0"/>
                <a:ea typeface="Times New Roman" pitchFamily="18" charset="0"/>
                <a:cs typeface="Microsoft Sans Serif" pitchFamily="34" charset="0"/>
              </a:rPr>
              <a:t>monoculture</a:t>
            </a:r>
            <a:r>
              <a:rPr lang="en-US" sz="2000" dirty="0" smtClean="0">
                <a:latin typeface="Century Gothic" pitchFamily="34" charset="0"/>
                <a:ea typeface="Times New Roman" pitchFamily="18" charset="0"/>
                <a:cs typeface="Microsoft Sans Serif" pitchFamily="34" charset="0"/>
              </a:rPr>
              <a:t>-- different species react differently to different seasonal conditions. </a:t>
            </a:r>
            <a:endParaRPr kumimoji="0" lang="en-US" sz="2000" strike="noStrike" cap="none" normalizeH="0" baseline="0" dirty="0" smtClean="0">
              <a:ln>
                <a:noFill/>
              </a:ln>
              <a:solidFill>
                <a:schemeClr val="tx1"/>
              </a:solidFill>
              <a:effectLst/>
              <a:latin typeface="Century Gothic" pitchFamily="34" charset="0"/>
              <a:ea typeface="Times New Roman" pitchFamily="18"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endParaRPr kumimoji="0" lang="en-US" sz="10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r>
              <a:rPr lang="en-US" sz="2000" dirty="0" smtClean="0">
                <a:latin typeface="Century Gothic" pitchFamily="34" charset="0"/>
                <a:ea typeface="Times New Roman" pitchFamily="18" charset="0"/>
                <a:cs typeface="Microsoft Sans Serif" pitchFamily="34" charset="0"/>
              </a:rPr>
              <a:t> </a:t>
            </a:r>
            <a:r>
              <a:rPr lang="en-US" sz="2000" dirty="0" err="1" smtClean="0">
                <a:latin typeface="Century Gothic" pitchFamily="34" charset="0"/>
                <a:ea typeface="Times New Roman" pitchFamily="18" charset="0"/>
                <a:cs typeface="Microsoft Sans Serif" pitchFamily="34" charset="0"/>
              </a:rPr>
              <a:t>O</a:t>
            </a:r>
            <a:r>
              <a:rPr kumimoji="0" lang="en-US" sz="2000" b="0" i="0" u="none" strike="noStrike" cap="none" normalizeH="0" baseline="0" dirty="0" err="1" smtClean="0">
                <a:ln>
                  <a:noFill/>
                </a:ln>
                <a:solidFill>
                  <a:schemeClr val="tx1"/>
                </a:solidFill>
                <a:effectLst/>
                <a:latin typeface="Century Gothic" pitchFamily="34" charset="0"/>
                <a:ea typeface="Times New Roman" pitchFamily="18" charset="0"/>
                <a:cs typeface="Microsoft Sans Serif" pitchFamily="34" charset="0"/>
              </a:rPr>
              <a:t>verseed</a:t>
            </a:r>
            <a:r>
              <a:rPr kumimoji="0" lang="en-US" sz="2000" b="0" i="0" u="none" strike="noStrike" cap="none" normalizeH="0" baseline="0" dirty="0" smtClean="0">
                <a:ln>
                  <a:noFill/>
                </a:ln>
                <a:solidFill>
                  <a:schemeClr val="tx1"/>
                </a:solidFill>
                <a:effectLst/>
                <a:latin typeface="Century Gothic" pitchFamily="34" charset="0"/>
                <a:ea typeface="Times New Roman" pitchFamily="18" charset="0"/>
                <a:cs typeface="Microsoft Sans Serif" pitchFamily="34" charset="0"/>
              </a:rPr>
              <a:t> in at least </a:t>
            </a:r>
            <a:r>
              <a:rPr kumimoji="0" lang="en-US" sz="2000" b="1" i="0" u="none" strike="noStrike" cap="none" normalizeH="0" baseline="0" dirty="0" smtClean="0">
                <a:ln>
                  <a:noFill/>
                </a:ln>
                <a:solidFill>
                  <a:schemeClr val="tx1"/>
                </a:solidFill>
                <a:effectLst/>
                <a:latin typeface="Century Gothic" pitchFamily="34" charset="0"/>
                <a:ea typeface="Times New Roman" pitchFamily="18" charset="0"/>
                <a:cs typeface="Microsoft Sans Serif" pitchFamily="34" charset="0"/>
              </a:rPr>
              <a:t>two</a:t>
            </a:r>
            <a:r>
              <a:rPr kumimoji="0" lang="en-US" sz="2000" b="0" i="0" u="none" strike="noStrike" cap="none" normalizeH="0" baseline="0" dirty="0" smtClean="0">
                <a:ln>
                  <a:noFill/>
                </a:ln>
                <a:solidFill>
                  <a:schemeClr val="tx1"/>
                </a:solidFill>
                <a:effectLst/>
                <a:latin typeface="Century Gothic" pitchFamily="34" charset="0"/>
                <a:ea typeface="Times New Roman" pitchFamily="18" charset="0"/>
                <a:cs typeface="Microsoft Sans Serif" pitchFamily="34" charset="0"/>
              </a:rPr>
              <a:t> directions at a rate of 6 lbs/1000 sf.</a:t>
            </a: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r>
              <a:rPr kumimoji="0" lang="en-US" sz="2000" b="0" i="0" u="none" strike="noStrike" cap="none" normalizeH="0" baseline="0" dirty="0" smtClean="0">
                <a:ln>
                  <a:noFill/>
                </a:ln>
                <a:solidFill>
                  <a:schemeClr val="tx1"/>
                </a:solidFill>
                <a:effectLst/>
                <a:latin typeface="Century Gothic" pitchFamily="34" charset="0"/>
                <a:ea typeface="Times New Roman" pitchFamily="18" charset="0"/>
                <a:cs typeface="Microsoft Sans Serif" pitchFamily="34" charset="0"/>
              </a:rPr>
              <a:t>Broadcast seeding is</a:t>
            </a:r>
            <a:r>
              <a:rPr kumimoji="0" lang="en-US" sz="2000" b="0" i="0" u="none" strike="noStrike" cap="none" normalizeH="0" dirty="0" smtClean="0">
                <a:ln>
                  <a:noFill/>
                </a:ln>
                <a:solidFill>
                  <a:schemeClr val="tx1"/>
                </a:solidFill>
                <a:effectLst/>
                <a:latin typeface="Century Gothic" pitchFamily="34" charset="0"/>
                <a:ea typeface="Times New Roman" pitchFamily="18" charset="0"/>
                <a:cs typeface="Microsoft Sans Serif" pitchFamily="34" charset="0"/>
              </a:rPr>
              <a:t> not preferred.</a:t>
            </a:r>
            <a:endParaRPr kumimoji="0" lang="en-US" sz="2000" b="0" i="0" u="none" strike="noStrike" cap="none" normalizeH="0" baseline="0" dirty="0" smtClean="0">
              <a:ln>
                <a:noFill/>
              </a:ln>
              <a:solidFill>
                <a:schemeClr val="tx1"/>
              </a:solidFill>
              <a:effectLst/>
              <a:latin typeface="Century Gothic" pitchFamily="34" charset="0"/>
              <a:cs typeface="Arial" pitchFamily="34" charset="0"/>
            </a:endParaRPr>
          </a:p>
        </p:txBody>
      </p:sp>
      <p:pic>
        <p:nvPicPr>
          <p:cNvPr id="5" name="Picture 4" descr="seeding1.jpg"/>
          <p:cNvPicPr>
            <a:picLocks noChangeAspect="1"/>
          </p:cNvPicPr>
          <p:nvPr/>
        </p:nvPicPr>
        <p:blipFill>
          <a:blip r:embed="rId3" cstate="print"/>
          <a:stretch>
            <a:fillRect/>
          </a:stretch>
        </p:blipFill>
        <p:spPr>
          <a:xfrm>
            <a:off x="761999" y="1301497"/>
            <a:ext cx="3034361" cy="2260599"/>
          </a:xfrm>
          <a:prstGeom prst="rect">
            <a:avLst/>
          </a:prstGeom>
        </p:spPr>
      </p:pic>
      <p:pic>
        <p:nvPicPr>
          <p:cNvPr id="1026" name="Picture 2" descr="https://www.nutrilawn.com/hubfs/nutrilawn-slit-seeding-diagram.jpg?t=14688586814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175" y="1005841"/>
            <a:ext cx="4670425" cy="284062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stane.jpg"/>
          <p:cNvPicPr>
            <a:picLocks noChangeAspect="1"/>
          </p:cNvPicPr>
          <p:nvPr/>
        </p:nvPicPr>
        <p:blipFill>
          <a:blip r:embed="rId3" cstate="print"/>
          <a:stretch>
            <a:fillRect/>
          </a:stretch>
        </p:blipFill>
        <p:spPr>
          <a:xfrm>
            <a:off x="5245100" y="866775"/>
            <a:ext cx="3524250" cy="3524250"/>
          </a:xfrm>
          <a:prstGeom prst="rect">
            <a:avLst/>
          </a:prstGeom>
        </p:spPr>
      </p:pic>
      <p:sp>
        <p:nvSpPr>
          <p:cNvPr id="2" name="Title 1"/>
          <p:cNvSpPr>
            <a:spLocks noGrp="1"/>
          </p:cNvSpPr>
          <p:nvPr>
            <p:ph type="ctrTitle" idx="4294967295"/>
          </p:nvPr>
        </p:nvSpPr>
        <p:spPr>
          <a:xfrm>
            <a:off x="0" y="167640"/>
            <a:ext cx="9144000" cy="1470025"/>
          </a:xfrm>
          <a:prstGeom prst="rect">
            <a:avLst/>
          </a:prstGeom>
        </p:spPr>
        <p:txBody>
          <a:bodyPr/>
          <a:lstStyle/>
          <a:p>
            <a:r>
              <a:rPr lang="en-US" sz="3600" b="1" dirty="0" smtClean="0">
                <a:solidFill>
                  <a:schemeClr val="tx1">
                    <a:lumMod val="65000"/>
                    <a:lumOff val="35000"/>
                  </a:schemeClr>
                </a:solidFill>
                <a:latin typeface="Century Gothic" pitchFamily="34" charset="0"/>
                <a:cs typeface="Calibri" pitchFamily="34" charset="0"/>
              </a:rPr>
              <a:t>Organic Turf Fertilizer</a:t>
            </a:r>
            <a:endParaRPr lang="en-US" sz="3600" b="1" dirty="0">
              <a:solidFill>
                <a:schemeClr val="tx1">
                  <a:lumMod val="65000"/>
                  <a:lumOff val="35000"/>
                </a:schemeClr>
              </a:solidFill>
              <a:latin typeface="Century Gothic" pitchFamily="34" charset="0"/>
              <a:cs typeface="Calibri" pitchFamily="34" charset="0"/>
            </a:endParaRPr>
          </a:p>
        </p:txBody>
      </p:sp>
      <p:sp>
        <p:nvSpPr>
          <p:cNvPr id="210945" name="Rectangle 1"/>
          <p:cNvSpPr>
            <a:spLocks noChangeArrowheads="1"/>
          </p:cNvSpPr>
          <p:nvPr/>
        </p:nvSpPr>
        <p:spPr bwMode="auto">
          <a:xfrm>
            <a:off x="643020" y="4388548"/>
            <a:ext cx="8432800"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 pos="0" algn="l"/>
                <a:tab pos="228600" algn="l"/>
                <a:tab pos="342900" algn="l"/>
                <a:tab pos="685800" algn="l"/>
              </a:tabLst>
            </a:pPr>
            <a:r>
              <a:rPr kumimoji="0" lang="en-US" sz="2400" b="0" i="0" u="none" strike="noStrike" cap="none" normalizeH="0" dirty="0" smtClean="0">
                <a:ln>
                  <a:noFill/>
                </a:ln>
                <a:solidFill>
                  <a:schemeClr val="tx1"/>
                </a:solidFill>
                <a:effectLst/>
                <a:latin typeface="Calibri" pitchFamily="34" charset="0"/>
                <a:ea typeface="Times New Roman" pitchFamily="18" charset="0"/>
                <a:cs typeface="Microsoft Sans Serif" pitchFamily="34" charset="0"/>
              </a:rPr>
              <a:t>Apply organic turf </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Microsoft Sans Serif" pitchFamily="34" charset="0"/>
              </a:rPr>
              <a:t>fertilizer,</a:t>
            </a:r>
            <a:r>
              <a:rPr kumimoji="0" lang="en-US" sz="2400" b="0" i="0" u="none" strike="noStrike" cap="none" normalizeH="0" dirty="0" smtClean="0">
                <a:ln>
                  <a:noFill/>
                </a:ln>
                <a:solidFill>
                  <a:schemeClr val="tx1"/>
                </a:solidFill>
                <a:effectLst/>
                <a:latin typeface="Calibri" pitchFamily="34" charset="0"/>
                <a:ea typeface="Times New Roman" pitchFamily="18" charset="0"/>
                <a:cs typeface="Microsoft Sans Serif" pitchFamily="34" charset="0"/>
              </a:rPr>
              <a:t> </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Microsoft Sans Serif" pitchFamily="34" charset="0"/>
              </a:rPr>
              <a:t>such as</a:t>
            </a:r>
            <a:r>
              <a:rPr kumimoji="0" lang="en-US" sz="2400" b="0" i="0" u="none" strike="noStrike" cap="none" normalizeH="0" dirty="0" smtClean="0">
                <a:ln>
                  <a:noFill/>
                </a:ln>
                <a:solidFill>
                  <a:schemeClr val="tx1"/>
                </a:solidFill>
                <a:effectLst/>
                <a:latin typeface="Calibri" pitchFamily="34" charset="0"/>
                <a:ea typeface="Times New Roman" pitchFamily="18" charset="0"/>
                <a:cs typeface="Microsoft Sans Serif" pitchFamily="34" charset="0"/>
              </a:rPr>
              <a:t> </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Microsoft Sans Serif" pitchFamily="34" charset="0"/>
              </a:rPr>
              <a:t>this 8-2-4 All Natural Slow-    			Release after aeration</a:t>
            </a:r>
            <a:r>
              <a:rPr kumimoji="0" lang="en-US" sz="2400" b="0" i="0" u="none" strike="noStrike" cap="none" normalizeH="0" dirty="0" smtClean="0">
                <a:ln>
                  <a:noFill/>
                </a:ln>
                <a:solidFill>
                  <a:schemeClr val="tx1"/>
                </a:solidFill>
                <a:effectLst/>
                <a:latin typeface="Calibri" pitchFamily="34" charset="0"/>
                <a:ea typeface="Times New Roman" pitchFamily="18" charset="0"/>
                <a:cs typeface="Microsoft Sans Serif" pitchFamily="34" charset="0"/>
              </a:rPr>
              <a:t> if you are not topdressing.</a:t>
            </a:r>
          </a:p>
          <a:p>
            <a:pPr marL="0" marR="0" lvl="0" indent="0" algn="l" defTabSz="914400" rtl="0" eaLnBrk="1" fontAlgn="base" latinLnBrk="0" hangingPunct="1">
              <a:lnSpc>
                <a:spcPct val="100000"/>
              </a:lnSpc>
              <a:spcBef>
                <a:spcPct val="0"/>
              </a:spcBef>
              <a:spcAft>
                <a:spcPct val="0"/>
              </a:spcAft>
              <a:buClrTx/>
              <a:buSzTx/>
              <a:tabLst>
                <a:tab pos="-457200" algn="l"/>
                <a:tab pos="0" algn="l"/>
                <a:tab pos="228600" algn="l"/>
                <a:tab pos="342900" algn="l"/>
                <a:tab pos="685800" algn="l"/>
              </a:tabLst>
            </a:pPr>
            <a:endParaRPr kumimoji="0" lang="en-US" sz="1000" b="0" i="0" u="none" strike="noStrike" cap="none" normalizeH="0" dirty="0" smtClean="0">
              <a:ln>
                <a:noFill/>
              </a:ln>
              <a:solidFill>
                <a:schemeClr val="tx1"/>
              </a:solidFill>
              <a:effectLst/>
              <a:latin typeface="Calibri" pitchFamily="34" charset="0"/>
              <a:ea typeface="Times New Roman" pitchFamily="18" charset="0"/>
              <a:cs typeface="Microsoft Sans Serif"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r>
              <a:rPr lang="en-US" sz="2400" dirty="0" smtClean="0">
                <a:latin typeface="Calibri" pitchFamily="34" charset="0"/>
                <a:cs typeface="Arial" pitchFamily="34" charset="0"/>
              </a:rPr>
              <a:t>Product is NOT </a:t>
            </a:r>
            <a:r>
              <a:rPr lang="en-US" sz="2400" u="sng" dirty="0" smtClean="0">
                <a:latin typeface="Calibri" pitchFamily="34" charset="0"/>
                <a:cs typeface="Arial" pitchFamily="34" charset="0"/>
              </a:rPr>
              <a:t>water soluble</a:t>
            </a:r>
            <a:r>
              <a:rPr lang="en-US" sz="2400" dirty="0" smtClean="0">
                <a:latin typeface="Calibri" pitchFamily="34" charset="0"/>
                <a:cs typeface="Arial" pitchFamily="34" charset="0"/>
              </a:rPr>
              <a:t>, therefore much lower amounts </a:t>
            </a:r>
            <a:r>
              <a:rPr lang="en-US" sz="2400" smtClean="0">
                <a:latin typeface="Calibri" pitchFamily="34" charset="0"/>
                <a:cs typeface="Arial" pitchFamily="34" charset="0"/>
              </a:rPr>
              <a:t>of   		N-	P-K </a:t>
            </a:r>
            <a:r>
              <a:rPr lang="en-US" sz="2400" dirty="0" smtClean="0">
                <a:latin typeface="Calibri" pitchFamily="34" charset="0"/>
                <a:cs typeface="Arial" pitchFamily="34" charset="0"/>
              </a:rPr>
              <a:t>are needed.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endParaRPr lang="en-US" sz="1000" dirty="0" smtClean="0">
              <a:latin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 pos="0" algn="l"/>
                <a:tab pos="228600" algn="l"/>
                <a:tab pos="342900" algn="l"/>
                <a:tab pos="685800" algn="l"/>
              </a:tabLst>
            </a:pPr>
            <a:r>
              <a:rPr lang="en-US" sz="2400" dirty="0" smtClean="0">
                <a:latin typeface="Calibri" pitchFamily="34" charset="0"/>
                <a:cs typeface="Arial" pitchFamily="34" charset="0"/>
              </a:rPr>
              <a:t>The chemicals do not run off with rain or irrigation.  </a:t>
            </a:r>
            <a:endParaRPr lang="en-US" sz="2400" baseline="0" dirty="0">
              <a:latin typeface="Calibri" pitchFamily="34" charset="0"/>
              <a:cs typeface="Microsoft Sans Serif" pitchFamily="34" charset="0"/>
            </a:endParaRPr>
          </a:p>
        </p:txBody>
      </p:sp>
      <p:pic>
        <p:nvPicPr>
          <p:cNvPr id="5" name="Picture 4" descr="spreader.jpg"/>
          <p:cNvPicPr>
            <a:picLocks noChangeAspect="1"/>
          </p:cNvPicPr>
          <p:nvPr/>
        </p:nvPicPr>
        <p:blipFill>
          <a:blip r:embed="rId4" cstate="print"/>
          <a:stretch>
            <a:fillRect/>
          </a:stretch>
        </p:blipFill>
        <p:spPr>
          <a:xfrm>
            <a:off x="1143000" y="1219200"/>
            <a:ext cx="2819400" cy="2819400"/>
          </a:xfrm>
          <a:prstGeom prst="rect">
            <a:avLst/>
          </a:prstGeom>
        </p:spPr>
      </p:pic>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61079" y="171577"/>
            <a:ext cx="7000875" cy="1470025"/>
          </a:xfrm>
          <a:prstGeom prst="rect">
            <a:avLst/>
          </a:prstGeom>
        </p:spPr>
        <p:txBody>
          <a:bodyPr/>
          <a:lstStyle/>
          <a:p>
            <a:r>
              <a:rPr lang="en-US" sz="3600" b="1" dirty="0" smtClean="0">
                <a:solidFill>
                  <a:schemeClr val="tx1">
                    <a:lumMod val="65000"/>
                    <a:lumOff val="35000"/>
                  </a:schemeClr>
                </a:solidFill>
                <a:latin typeface="Century Gothic" pitchFamily="34" charset="0"/>
                <a:cs typeface="Calibri" pitchFamily="34" charset="0"/>
              </a:rPr>
              <a:t>What Does “Organic” Mean?</a:t>
            </a:r>
            <a:endParaRPr lang="en-US" sz="3600" b="1" dirty="0">
              <a:solidFill>
                <a:schemeClr val="tx1">
                  <a:lumMod val="65000"/>
                  <a:lumOff val="35000"/>
                </a:schemeClr>
              </a:solidFill>
              <a:latin typeface="Century Gothic" pitchFamily="34" charset="0"/>
              <a:cs typeface="Calibri" pitchFamily="34" charset="0"/>
            </a:endParaRPr>
          </a:p>
        </p:txBody>
      </p:sp>
      <p:sp>
        <p:nvSpPr>
          <p:cNvPr id="8" name="TextBox 7"/>
          <p:cNvSpPr txBox="1"/>
          <p:nvPr/>
        </p:nvSpPr>
        <p:spPr>
          <a:xfrm>
            <a:off x="832478" y="1272540"/>
            <a:ext cx="7374261" cy="4062651"/>
          </a:xfrm>
          <a:prstGeom prst="rect">
            <a:avLst/>
          </a:prstGeom>
          <a:noFill/>
        </p:spPr>
        <p:txBody>
          <a:bodyPr wrap="square" rtlCol="0">
            <a:spAutoFit/>
          </a:bodyPr>
          <a:lstStyle/>
          <a:p>
            <a:pPr lvl="1">
              <a:tabLst>
                <a:tab pos="457200" algn="l"/>
              </a:tabLst>
            </a:pPr>
            <a:r>
              <a:rPr lang="en-US" sz="2400" b="1" i="1" dirty="0" smtClean="0"/>
              <a:t>“</a:t>
            </a:r>
            <a:r>
              <a:rPr lang="en-US" sz="2800" b="1" i="1" dirty="0" smtClean="0"/>
              <a:t>Organic means landscaping with: </a:t>
            </a:r>
          </a:p>
          <a:p>
            <a:pPr lvl="1">
              <a:lnSpc>
                <a:spcPct val="150000"/>
              </a:lnSpc>
              <a:buFont typeface="Arial" pitchFamily="34" charset="0"/>
              <a:buChar char="•"/>
              <a:tabLst>
                <a:tab pos="457200" algn="l"/>
              </a:tabLst>
            </a:pPr>
            <a:r>
              <a:rPr lang="en-US" sz="2800" b="1" i="1" dirty="0" smtClean="0"/>
              <a:t> NO synthetic pesticides of any kind (insecticides, herbicides, fungicides, etc.) </a:t>
            </a:r>
          </a:p>
          <a:p>
            <a:pPr lvl="1">
              <a:lnSpc>
                <a:spcPct val="150000"/>
              </a:lnSpc>
              <a:buFont typeface="Arial" pitchFamily="34" charset="0"/>
              <a:buChar char="•"/>
              <a:tabLst>
                <a:tab pos="457200" algn="l"/>
              </a:tabLst>
            </a:pPr>
            <a:r>
              <a:rPr lang="en-US" sz="2800" b="1" i="1" dirty="0" smtClean="0"/>
              <a:t>NO synthetic fertilizers or soil amendments.”</a:t>
            </a:r>
          </a:p>
          <a:p>
            <a:pPr lvl="1">
              <a:tabLst>
                <a:tab pos="457200" algn="l"/>
              </a:tabLst>
            </a:pPr>
            <a:endParaRPr lang="en-US" sz="1000" b="1" dirty="0" smtClean="0">
              <a:latin typeface="Calibri" pitchFamily="34" charset="0"/>
            </a:endParaRPr>
          </a:p>
          <a:p>
            <a:pPr lvl="1">
              <a:tabLst>
                <a:tab pos="457200" algn="l"/>
              </a:tabLst>
            </a:pPr>
            <a:r>
              <a:rPr lang="en-US" sz="1600" i="1" dirty="0" smtClean="0">
                <a:latin typeface="Calibri" pitchFamily="34" charset="0"/>
              </a:rPr>
              <a:t>NOFA (Northeast Organic Farming Association)  Standards for Organic Land Care, 5</a:t>
            </a:r>
            <a:r>
              <a:rPr lang="en-US" sz="1600" i="1" baseline="30000" dirty="0" smtClean="0">
                <a:latin typeface="Calibri" pitchFamily="34" charset="0"/>
              </a:rPr>
              <a:t>th</a:t>
            </a:r>
            <a:r>
              <a:rPr lang="en-US" sz="1600" i="1" dirty="0" smtClean="0">
                <a:latin typeface="Calibri" pitchFamily="34" charset="0"/>
              </a:rPr>
              <a:t> Edition, January 2011</a:t>
            </a:r>
          </a:p>
          <a:p>
            <a:pPr lvl="1">
              <a:tabLst>
                <a:tab pos="457200" algn="l"/>
              </a:tabLst>
            </a:pPr>
            <a:endParaRPr lang="en-US" dirty="0" smtClean="0">
              <a:latin typeface="Calibri" pitchFamily="34" charset="0"/>
            </a:endParaRPr>
          </a:p>
          <a:p>
            <a:pPr lvl="1">
              <a:tabLst>
                <a:tab pos="457200" algn="l"/>
              </a:tabLst>
            </a:pPr>
            <a:endParaRPr lang="en-US" dirty="0" smtClean="0">
              <a:latin typeface="Calibri" pitchFamily="34" charset="0"/>
            </a:endParaRPr>
          </a:p>
          <a:p>
            <a:endParaRPr lang="en-US" dirty="0" smtClean="0">
              <a:latin typeface="Calibri" pitchFamily="34" charset="0"/>
              <a:cs typeface="Calibri" pitchFamily="34" charset="0"/>
            </a:endParaRPr>
          </a:p>
        </p:txBody>
      </p:sp>
      <p:pic>
        <p:nvPicPr>
          <p:cNvPr id="1026" name="Picture 2" descr="C:\Users\bvanclief\Desktop\turf.jpg"/>
          <p:cNvPicPr>
            <a:picLocks noChangeAspect="1" noChangeArrowheads="1"/>
          </p:cNvPicPr>
          <p:nvPr/>
        </p:nvPicPr>
        <p:blipFill>
          <a:blip r:embed="rId3"/>
          <a:srcRect/>
          <a:stretch>
            <a:fillRect/>
          </a:stretch>
        </p:blipFill>
        <p:spPr bwMode="auto">
          <a:xfrm>
            <a:off x="347472" y="4370832"/>
            <a:ext cx="8796528" cy="1298448"/>
          </a:xfrm>
          <a:prstGeom prst="rect">
            <a:avLst/>
          </a:prstGeom>
          <a:noFill/>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zalea Gar Sp05 04"/>
          <p:cNvPicPr>
            <a:picLocks noChangeAspect="1" noChangeArrowheads="1"/>
          </p:cNvPicPr>
          <p:nvPr/>
        </p:nvPicPr>
        <p:blipFill>
          <a:blip r:embed="rId3" cstate="print">
            <a:lum bright="30000"/>
          </a:blip>
          <a:srcRect l="8877" t="23333" r="2350" b="23333"/>
          <a:stretch>
            <a:fillRect/>
          </a:stretch>
        </p:blipFill>
        <p:spPr bwMode="auto">
          <a:xfrm>
            <a:off x="1071612" y="1129684"/>
            <a:ext cx="7005588" cy="2802235"/>
          </a:xfrm>
          <a:prstGeom prst="rect">
            <a:avLst/>
          </a:prstGeom>
          <a:noFill/>
          <a:ln w="9525">
            <a:noFill/>
            <a:miter lim="800000"/>
            <a:headEnd/>
            <a:tailEnd/>
          </a:ln>
        </p:spPr>
      </p:pic>
      <p:sp>
        <p:nvSpPr>
          <p:cNvPr id="2" name="Rectangle 1"/>
          <p:cNvSpPr/>
          <p:nvPr/>
        </p:nvSpPr>
        <p:spPr>
          <a:xfrm>
            <a:off x="718153" y="3949700"/>
            <a:ext cx="8382000" cy="2677656"/>
          </a:xfrm>
          <a:prstGeom prst="rect">
            <a:avLst/>
          </a:prstGeom>
        </p:spPr>
        <p:txBody>
          <a:bodyPr wrap="square">
            <a:spAutoFit/>
          </a:bodyPr>
          <a:lstStyle/>
          <a:p>
            <a:pPr lvl="0">
              <a:tabLst>
                <a:tab pos="0" algn="l"/>
              </a:tabLst>
            </a:pPr>
            <a:r>
              <a:rPr lang="en-US" sz="2800" b="1" dirty="0" smtClean="0">
                <a:latin typeface="Calibri" pitchFamily="34" charset="0"/>
                <a:ea typeface="Times New Roman" pitchFamily="18" charset="0"/>
                <a:cs typeface="Microsoft Sans Serif" pitchFamily="34" charset="0"/>
              </a:rPr>
              <a:t>Mowing Specifications:</a:t>
            </a:r>
            <a:endParaRPr lang="en-US" sz="2800" b="1" dirty="0" smtClean="0">
              <a:latin typeface="Calibri" pitchFamily="34" charset="0"/>
              <a:cs typeface="Arial" pitchFamily="34" charset="0"/>
            </a:endParaRPr>
          </a:p>
          <a:p>
            <a:pPr lvl="0">
              <a:lnSpc>
                <a:spcPts val="2800"/>
              </a:lnSpc>
              <a:buFont typeface="Arial" pitchFamily="34" charset="0"/>
              <a:buChar char="•"/>
              <a:tabLst>
                <a:tab pos="0" algn="l"/>
              </a:tabLst>
            </a:pPr>
            <a:r>
              <a:rPr lang="en-US" sz="2400" dirty="0" smtClean="0">
                <a:latin typeface="Calibri" pitchFamily="34" charset="0"/>
                <a:ea typeface="Times New Roman" pitchFamily="18" charset="0"/>
                <a:cs typeface="Microsoft Sans Serif" pitchFamily="34" charset="0"/>
              </a:rPr>
              <a:t> No more than 1/3 of the leaf blade at each mowing operation.</a:t>
            </a:r>
          </a:p>
          <a:p>
            <a:pPr lvl="0">
              <a:lnSpc>
                <a:spcPts val="2800"/>
              </a:lnSpc>
              <a:buFont typeface="Arial" pitchFamily="34" charset="0"/>
              <a:buChar char="•"/>
              <a:tabLst>
                <a:tab pos="0" algn="l"/>
              </a:tabLst>
            </a:pPr>
            <a:r>
              <a:rPr lang="en-US" sz="2400" dirty="0" smtClean="0">
                <a:latin typeface="Calibri" pitchFamily="34" charset="0"/>
                <a:ea typeface="Times New Roman" pitchFamily="18" charset="0"/>
                <a:cs typeface="Microsoft Sans Serif" pitchFamily="34" charset="0"/>
              </a:rPr>
              <a:t> Height: 3” in spring;  4” in summer;  3” in fall</a:t>
            </a:r>
            <a:endParaRPr lang="en-US" sz="2400" dirty="0" smtClean="0">
              <a:latin typeface="Calibri" pitchFamily="34" charset="0"/>
              <a:cs typeface="Arial" pitchFamily="34" charset="0"/>
            </a:endParaRPr>
          </a:p>
          <a:p>
            <a:pPr lvl="0">
              <a:lnSpc>
                <a:spcPts val="2800"/>
              </a:lnSpc>
              <a:buFontTx/>
              <a:buChar char="•"/>
              <a:tabLst>
                <a:tab pos="0" algn="l"/>
              </a:tabLst>
            </a:pPr>
            <a:r>
              <a:rPr lang="en-US" sz="2400" dirty="0" smtClean="0">
                <a:latin typeface="Calibri" pitchFamily="34" charset="0"/>
                <a:ea typeface="Times New Roman" pitchFamily="18" charset="0"/>
                <a:cs typeface="Microsoft Sans Serif" pitchFamily="34" charset="0"/>
              </a:rPr>
              <a:t>Use mulching blades. Leave shredded grass cuttings in place.</a:t>
            </a:r>
            <a:endParaRPr lang="en-US" sz="2400" dirty="0" smtClean="0">
              <a:latin typeface="Calibri" pitchFamily="34" charset="0"/>
              <a:cs typeface="Arial" pitchFamily="34" charset="0"/>
            </a:endParaRPr>
          </a:p>
          <a:p>
            <a:pPr lvl="0">
              <a:lnSpc>
                <a:spcPts val="2800"/>
              </a:lnSpc>
              <a:buFontTx/>
              <a:buChar char="•"/>
              <a:tabLst>
                <a:tab pos="0" algn="l"/>
              </a:tabLst>
            </a:pPr>
            <a:r>
              <a:rPr lang="en-US" sz="2400" dirty="0" smtClean="0">
                <a:latin typeface="Calibri" pitchFamily="34" charset="0"/>
                <a:ea typeface="Times New Roman" pitchFamily="18" charset="0"/>
                <a:cs typeface="Microsoft Sans Serif" pitchFamily="34" charset="0"/>
              </a:rPr>
              <a:t>Do not bag grass cuttings. </a:t>
            </a:r>
            <a:endParaRPr lang="en-US" sz="2400" dirty="0" smtClean="0">
              <a:latin typeface="Calibri" pitchFamily="34" charset="0"/>
              <a:cs typeface="Arial" pitchFamily="34" charset="0"/>
            </a:endParaRPr>
          </a:p>
          <a:p>
            <a:pPr lvl="0">
              <a:lnSpc>
                <a:spcPts val="2800"/>
              </a:lnSpc>
              <a:buFontTx/>
              <a:buChar char="•"/>
              <a:tabLst>
                <a:tab pos="0" algn="l"/>
              </a:tabLst>
            </a:pPr>
            <a:r>
              <a:rPr lang="en-US" sz="2400" dirty="0" smtClean="0">
                <a:latin typeface="Calibri" pitchFamily="34" charset="0"/>
                <a:ea typeface="Times New Roman" pitchFamily="18" charset="0"/>
                <a:cs typeface="Microsoft Sans Serif" pitchFamily="34" charset="0"/>
              </a:rPr>
              <a:t>Do not string trim at the base of any plants.</a:t>
            </a:r>
          </a:p>
          <a:p>
            <a:pPr lvl="0">
              <a:lnSpc>
                <a:spcPts val="2800"/>
              </a:lnSpc>
              <a:buFontTx/>
              <a:buChar char="•"/>
              <a:tabLst>
                <a:tab pos="0" algn="l"/>
              </a:tabLst>
            </a:pPr>
            <a:r>
              <a:rPr lang="en-US" sz="2400" dirty="0" smtClean="0">
                <a:latin typeface="Calibri" pitchFamily="34" charset="0"/>
                <a:ea typeface="Times New Roman" pitchFamily="18" charset="0"/>
                <a:cs typeface="Microsoft Sans Serif" pitchFamily="34" charset="0"/>
              </a:rPr>
              <a:t>Hand weed only. </a:t>
            </a:r>
            <a:endParaRPr lang="en-US" sz="2400" dirty="0" smtClean="0">
              <a:latin typeface="Calibri" pitchFamily="34" charset="0"/>
              <a:cs typeface="Arial" pitchFamily="34" charset="0"/>
            </a:endParaRPr>
          </a:p>
        </p:txBody>
      </p:sp>
      <p:sp>
        <p:nvSpPr>
          <p:cNvPr id="4" name="Rectangle 3"/>
          <p:cNvSpPr/>
          <p:nvPr/>
        </p:nvSpPr>
        <p:spPr>
          <a:xfrm>
            <a:off x="3583273" y="182880"/>
            <a:ext cx="1955985" cy="646331"/>
          </a:xfrm>
          <a:prstGeom prst="rect">
            <a:avLst/>
          </a:prstGeom>
        </p:spPr>
        <p:txBody>
          <a:bodyPr wrap="none">
            <a:spAutoFit/>
          </a:bodyPr>
          <a:lstStyle/>
          <a:p>
            <a:pPr lvl="0" algn="ctr">
              <a:tabLst>
                <a:tab pos="0" algn="l"/>
              </a:tabLst>
            </a:pPr>
            <a:r>
              <a:rPr lang="en-US" sz="3600" b="1" dirty="0" smtClean="0">
                <a:solidFill>
                  <a:schemeClr val="tx1">
                    <a:lumMod val="65000"/>
                    <a:lumOff val="35000"/>
                  </a:schemeClr>
                </a:solidFill>
                <a:latin typeface="Century Gothic" pitchFamily="34" charset="0"/>
                <a:ea typeface="Times New Roman" pitchFamily="18" charset="0"/>
                <a:cs typeface="Microsoft Sans Serif" pitchFamily="34" charset="0"/>
              </a:rPr>
              <a:t>Mowing</a:t>
            </a:r>
            <a:endParaRPr lang="en-US" sz="3600" b="1" dirty="0">
              <a:solidFill>
                <a:schemeClr val="tx1">
                  <a:lumMod val="65000"/>
                  <a:lumOff val="35000"/>
                </a:schemeClr>
              </a:solidFill>
              <a:latin typeface="Century Gothic" pitchFamily="34" charset="0"/>
              <a:cs typeface="Arial" pitchFamily="34" charset="0"/>
            </a:endParaRP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5641" y="180340"/>
            <a:ext cx="7771170" cy="685800"/>
          </a:xfrm>
        </p:spPr>
        <p:txBody>
          <a:bodyPr/>
          <a:lstStyle/>
          <a:p>
            <a:pPr algn="ctr"/>
            <a:r>
              <a:rPr lang="en-US" sz="3600" dirty="0" smtClean="0">
                <a:solidFill>
                  <a:schemeClr val="tx1">
                    <a:lumMod val="65000"/>
                    <a:lumOff val="35000"/>
                  </a:schemeClr>
                </a:solidFill>
                <a:latin typeface="Century Gothic" pitchFamily="34" charset="0"/>
              </a:rPr>
              <a:t>Mowing Practices</a:t>
            </a:r>
            <a:endParaRPr lang="en-US" sz="3600" dirty="0">
              <a:solidFill>
                <a:schemeClr val="tx1">
                  <a:lumMod val="65000"/>
                  <a:lumOff val="35000"/>
                </a:schemeClr>
              </a:solidFill>
              <a:latin typeface="Century Gothic"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71" y="881380"/>
            <a:ext cx="2648229" cy="21417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3132" y="907247"/>
            <a:ext cx="3784600" cy="2134093"/>
          </a:xfrm>
          <a:prstGeom prst="rect">
            <a:avLst/>
          </a:prstGeom>
        </p:spPr>
      </p:pic>
      <p:sp>
        <p:nvSpPr>
          <p:cNvPr id="5" name="TextBox 4"/>
          <p:cNvSpPr txBox="1"/>
          <p:nvPr/>
        </p:nvSpPr>
        <p:spPr>
          <a:xfrm>
            <a:off x="965200" y="2994051"/>
            <a:ext cx="7466371" cy="1200329"/>
          </a:xfrm>
          <a:prstGeom prst="rect">
            <a:avLst/>
          </a:prstGeom>
          <a:noFill/>
        </p:spPr>
        <p:txBody>
          <a:bodyPr wrap="square" rtlCol="0">
            <a:spAutoFit/>
          </a:bodyPr>
          <a:lstStyle/>
          <a:p>
            <a:r>
              <a:rPr lang="en-US" sz="2400" dirty="0" smtClean="0">
                <a:latin typeface="Calibri" pitchFamily="34" charset="0"/>
              </a:rPr>
              <a:t>A mulching mower blade reduces the size of mowed materials and leaves it on site. This replenishes the organic nutrients to the soil.  Free fertilizer!</a:t>
            </a:r>
            <a:endParaRPr lang="en-US" sz="2400" dirty="0">
              <a:latin typeface="Calibri"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402" y="4163900"/>
            <a:ext cx="1775746" cy="266362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5177" y="4004256"/>
            <a:ext cx="1694607" cy="2259476"/>
          </a:xfrm>
          <a:prstGeom prst="rect">
            <a:avLst/>
          </a:prstGeom>
        </p:spPr>
      </p:pic>
      <p:sp>
        <p:nvSpPr>
          <p:cNvPr id="9" name="TextBox 8"/>
          <p:cNvSpPr txBox="1"/>
          <p:nvPr/>
        </p:nvSpPr>
        <p:spPr>
          <a:xfrm>
            <a:off x="2534921" y="4872121"/>
            <a:ext cx="2981970" cy="461665"/>
          </a:xfrm>
          <a:prstGeom prst="rect">
            <a:avLst/>
          </a:prstGeom>
          <a:noFill/>
        </p:spPr>
        <p:txBody>
          <a:bodyPr wrap="none" rtlCol="0">
            <a:spAutoFit/>
          </a:bodyPr>
          <a:lstStyle/>
          <a:p>
            <a:r>
              <a:rPr lang="en-US" sz="2400" dirty="0" smtClean="0">
                <a:latin typeface="Calibri" pitchFamily="34" charset="0"/>
              </a:rPr>
              <a:t>Adjusting blade height</a:t>
            </a:r>
            <a:endParaRPr lang="en-US" sz="2400" dirty="0">
              <a:latin typeface="Calibri" pitchFamily="34" charset="0"/>
            </a:endParaRPr>
          </a:p>
        </p:txBody>
      </p:sp>
      <p:sp>
        <p:nvSpPr>
          <p:cNvPr id="10" name="TextBox 9"/>
          <p:cNvSpPr txBox="1"/>
          <p:nvPr/>
        </p:nvSpPr>
        <p:spPr>
          <a:xfrm>
            <a:off x="3518306" y="6202772"/>
            <a:ext cx="4593630" cy="461665"/>
          </a:xfrm>
          <a:prstGeom prst="rect">
            <a:avLst/>
          </a:prstGeom>
          <a:noFill/>
        </p:spPr>
        <p:txBody>
          <a:bodyPr wrap="none" rtlCol="0">
            <a:spAutoFit/>
          </a:bodyPr>
          <a:lstStyle/>
          <a:p>
            <a:r>
              <a:rPr lang="en-US" sz="2400" dirty="0" smtClean="0">
                <a:latin typeface="Calibri" pitchFamily="34" charset="0"/>
              </a:rPr>
              <a:t>Taller grass blades have advantages</a:t>
            </a:r>
            <a:endParaRPr lang="en-US" sz="2400" dirty="0">
              <a:latin typeface="Calibri" pitchFamily="34" charset="0"/>
            </a:endParaRPr>
          </a:p>
        </p:txBody>
      </p:sp>
      <p:cxnSp>
        <p:nvCxnSpPr>
          <p:cNvPr id="11" name="Straight Connector 10"/>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13872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5641" y="183388"/>
            <a:ext cx="7771170" cy="685800"/>
          </a:xfrm>
        </p:spPr>
        <p:txBody>
          <a:bodyPr/>
          <a:lstStyle/>
          <a:p>
            <a:pPr algn="ctr"/>
            <a:r>
              <a:rPr lang="en-US" sz="3600" dirty="0" smtClean="0">
                <a:solidFill>
                  <a:schemeClr val="tx1">
                    <a:lumMod val="65000"/>
                    <a:lumOff val="35000"/>
                  </a:schemeClr>
                </a:solidFill>
                <a:latin typeface="Century Gothic" pitchFamily="34" charset="0"/>
              </a:rPr>
              <a:t>Lawn Cultural Practices </a:t>
            </a:r>
            <a:endParaRPr lang="en-US" sz="3600" dirty="0">
              <a:solidFill>
                <a:schemeClr val="tx1">
                  <a:lumMod val="65000"/>
                  <a:lumOff val="35000"/>
                </a:schemeClr>
              </a:solidFill>
              <a:latin typeface="Century Gothic"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787399"/>
            <a:ext cx="3150394" cy="56007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5132" y="1691897"/>
            <a:ext cx="4974067" cy="3019803"/>
          </a:xfrm>
          <a:prstGeom prst="rect">
            <a:avLst/>
          </a:prstGeom>
        </p:spPr>
      </p:pic>
      <p:sp>
        <p:nvSpPr>
          <p:cNvPr id="5" name="TextBox 4"/>
          <p:cNvSpPr txBox="1"/>
          <p:nvPr/>
        </p:nvSpPr>
        <p:spPr>
          <a:xfrm>
            <a:off x="3915953" y="5037328"/>
            <a:ext cx="4923246" cy="1661993"/>
          </a:xfrm>
          <a:prstGeom prst="rect">
            <a:avLst/>
          </a:prstGeom>
          <a:noFill/>
        </p:spPr>
        <p:txBody>
          <a:bodyPr wrap="square" rtlCol="0">
            <a:spAutoFit/>
          </a:bodyPr>
          <a:lstStyle/>
          <a:p>
            <a:r>
              <a:rPr lang="en-US" sz="2800" dirty="0" smtClean="0">
                <a:latin typeface="Calibri" pitchFamily="34" charset="0"/>
              </a:rPr>
              <a:t>Tall grass -- more suited to  deal with stressors like drought and heat.</a:t>
            </a:r>
          </a:p>
          <a:p>
            <a:endParaRPr lang="en-US" dirty="0"/>
          </a:p>
        </p:txBody>
      </p:sp>
      <p:sp>
        <p:nvSpPr>
          <p:cNvPr id="6" name="TextBox 5"/>
          <p:cNvSpPr txBox="1"/>
          <p:nvPr/>
        </p:nvSpPr>
        <p:spPr>
          <a:xfrm>
            <a:off x="3946433" y="1215885"/>
            <a:ext cx="4109971" cy="523220"/>
          </a:xfrm>
          <a:prstGeom prst="rect">
            <a:avLst/>
          </a:prstGeom>
          <a:noFill/>
        </p:spPr>
        <p:txBody>
          <a:bodyPr wrap="none" rtlCol="0">
            <a:spAutoFit/>
          </a:bodyPr>
          <a:lstStyle/>
          <a:p>
            <a:r>
              <a:rPr lang="en-US" sz="2800" dirty="0" smtClean="0">
                <a:latin typeface="Calibri" pitchFamily="34" charset="0"/>
              </a:rPr>
              <a:t>Photos taken the same day</a:t>
            </a:r>
            <a:endParaRPr lang="en-US" sz="2800" dirty="0">
              <a:latin typeface="Calibri" pitchFamily="34" charset="0"/>
            </a:endParaRP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454508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90881" y="180340"/>
            <a:ext cx="7771170" cy="685800"/>
          </a:xfrm>
        </p:spPr>
        <p:txBody>
          <a:bodyPr/>
          <a:lstStyle/>
          <a:p>
            <a:pPr algn="ctr"/>
            <a:r>
              <a:rPr lang="en-US" sz="3600" dirty="0" smtClean="0">
                <a:solidFill>
                  <a:schemeClr val="tx1">
                    <a:lumMod val="65000"/>
                    <a:lumOff val="35000"/>
                  </a:schemeClr>
                </a:solidFill>
                <a:latin typeface="Century Gothic" pitchFamily="34" charset="0"/>
              </a:rPr>
              <a:t>Weeding</a:t>
            </a:r>
            <a:endParaRPr lang="en-US" sz="3600" dirty="0">
              <a:solidFill>
                <a:schemeClr val="tx1">
                  <a:lumMod val="65000"/>
                  <a:lumOff val="35000"/>
                </a:schemeClr>
              </a:solidFill>
              <a:latin typeface="Century Gothic"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1292859"/>
            <a:ext cx="3162299" cy="4743449"/>
          </a:xfrm>
          <a:prstGeom prst="rect">
            <a:avLst/>
          </a:prstGeom>
        </p:spPr>
      </p:pic>
      <p:sp>
        <p:nvSpPr>
          <p:cNvPr id="4" name="TextBox 3"/>
          <p:cNvSpPr txBox="1"/>
          <p:nvPr/>
        </p:nvSpPr>
        <p:spPr>
          <a:xfrm>
            <a:off x="4269707" y="993942"/>
            <a:ext cx="248786" cy="1015663"/>
          </a:xfrm>
          <a:prstGeom prst="rect">
            <a:avLst/>
          </a:prstGeom>
          <a:noFill/>
        </p:spPr>
        <p:txBody>
          <a:bodyPr wrap="none" rtlCol="0">
            <a:spAutoFit/>
          </a:bodyPr>
          <a:lstStyle/>
          <a:p>
            <a:r>
              <a:rPr lang="en-US" sz="2000" dirty="0" smtClean="0"/>
              <a:t>.</a:t>
            </a:r>
            <a:endParaRPr lang="en-US" sz="2000" dirty="0"/>
          </a:p>
          <a:p>
            <a:endParaRPr lang="en-US" sz="2000" dirty="0"/>
          </a:p>
          <a:p>
            <a:endParaRPr lang="en-US" sz="2000" dirty="0"/>
          </a:p>
        </p:txBody>
      </p:sp>
      <p:sp>
        <p:nvSpPr>
          <p:cNvPr id="5" name="TextBox 4"/>
          <p:cNvSpPr txBox="1"/>
          <p:nvPr/>
        </p:nvSpPr>
        <p:spPr>
          <a:xfrm>
            <a:off x="4269707" y="2405952"/>
            <a:ext cx="3477812" cy="954107"/>
          </a:xfrm>
          <a:prstGeom prst="rect">
            <a:avLst/>
          </a:prstGeom>
          <a:noFill/>
        </p:spPr>
        <p:txBody>
          <a:bodyPr wrap="none" rtlCol="0">
            <a:spAutoFit/>
          </a:bodyPr>
          <a:lstStyle/>
          <a:p>
            <a:r>
              <a:rPr lang="en-US" sz="2800" dirty="0" smtClean="0">
                <a:latin typeface="Calibri" pitchFamily="34" charset="0"/>
              </a:rPr>
              <a:t>HAND WEEDING – </a:t>
            </a:r>
          </a:p>
          <a:p>
            <a:r>
              <a:rPr lang="en-US" sz="2800" dirty="0" smtClean="0">
                <a:latin typeface="Calibri" pitchFamily="34" charset="0"/>
              </a:rPr>
              <a:t>the preferred method!</a:t>
            </a:r>
            <a:endParaRPr lang="en-US" sz="2800" dirty="0">
              <a:latin typeface="Calibri"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91967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58862" y="174625"/>
            <a:ext cx="7000875" cy="1470025"/>
          </a:xfrm>
          <a:prstGeom prst="rect">
            <a:avLst/>
          </a:prstGeom>
        </p:spPr>
        <p:txBody>
          <a:bodyPr/>
          <a:lstStyle/>
          <a:p>
            <a:r>
              <a:rPr lang="en-US" sz="3600" b="1" dirty="0" smtClean="0">
                <a:solidFill>
                  <a:schemeClr val="tx1">
                    <a:lumMod val="65000"/>
                    <a:lumOff val="35000"/>
                  </a:schemeClr>
                </a:solidFill>
                <a:latin typeface="Century Gothic" pitchFamily="34" charset="0"/>
                <a:cs typeface="Calibri" pitchFamily="34" charset="0"/>
              </a:rPr>
              <a:t>Organic Weed Killer</a:t>
            </a:r>
            <a:endParaRPr lang="en-US" sz="3600" b="1" dirty="0">
              <a:solidFill>
                <a:schemeClr val="tx1">
                  <a:lumMod val="65000"/>
                  <a:lumOff val="35000"/>
                </a:schemeClr>
              </a:solidFill>
              <a:latin typeface="Century Gothic" pitchFamily="34" charset="0"/>
              <a:cs typeface="Calibri" pitchFamily="34" charset="0"/>
            </a:endParaRPr>
          </a:p>
        </p:txBody>
      </p:sp>
      <p:pic>
        <p:nvPicPr>
          <p:cNvPr id="5" name="Picture 4" descr="Fiesta-Turf-Weed-Killer1.jpg"/>
          <p:cNvPicPr>
            <a:picLocks noChangeAspect="1"/>
          </p:cNvPicPr>
          <p:nvPr/>
        </p:nvPicPr>
        <p:blipFill>
          <a:blip r:embed="rId3" cstate="print"/>
          <a:srcRect l="34167" r="28333"/>
          <a:stretch>
            <a:fillRect/>
          </a:stretch>
        </p:blipFill>
        <p:spPr>
          <a:xfrm>
            <a:off x="825500" y="1197029"/>
            <a:ext cx="3429000" cy="514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500" y="1797050"/>
            <a:ext cx="4733686" cy="3170745"/>
          </a:xfrm>
          <a:prstGeom prst="rect">
            <a:avLst/>
          </a:prstGeom>
        </p:spPr>
      </p:pic>
      <p:sp>
        <p:nvSpPr>
          <p:cNvPr id="4" name="TextBox 3"/>
          <p:cNvSpPr txBox="1"/>
          <p:nvPr/>
        </p:nvSpPr>
        <p:spPr>
          <a:xfrm>
            <a:off x="4254501" y="5105400"/>
            <a:ext cx="4889500" cy="954107"/>
          </a:xfrm>
          <a:prstGeom prst="rect">
            <a:avLst/>
          </a:prstGeom>
          <a:noFill/>
        </p:spPr>
        <p:txBody>
          <a:bodyPr wrap="square" rtlCol="0">
            <a:spAutoFit/>
          </a:bodyPr>
          <a:lstStyle/>
          <a:p>
            <a:r>
              <a:rPr lang="en-US" sz="2800" dirty="0" smtClean="0">
                <a:latin typeface="Calibri" pitchFamily="34" charset="0"/>
              </a:rPr>
              <a:t>There are a few organic options for spraying weed control</a:t>
            </a:r>
            <a:endParaRPr lang="en-US" sz="2800" dirty="0">
              <a:latin typeface="Calibri"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5641" y="180340"/>
            <a:ext cx="7771170" cy="685800"/>
          </a:xfrm>
        </p:spPr>
        <p:txBody>
          <a:bodyPr/>
          <a:lstStyle/>
          <a:p>
            <a:pPr algn="ctr"/>
            <a:r>
              <a:rPr lang="en-US" sz="3600" dirty="0" smtClean="0">
                <a:solidFill>
                  <a:schemeClr val="tx1">
                    <a:lumMod val="65000"/>
                    <a:lumOff val="35000"/>
                  </a:schemeClr>
                </a:solidFill>
                <a:latin typeface="Century Gothic" pitchFamily="34" charset="0"/>
              </a:rPr>
              <a:t>Safety</a:t>
            </a:r>
          </a:p>
        </p:txBody>
      </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38437" y1="56220" x2="38437" y2="56220"/>
                        <a14:foregroundMark x1="36665" y1="55331" x2="36665" y2="55331"/>
                        <a14:foregroundMark x1="34530" y1="57431" x2="34530" y2="57431"/>
                        <a14:foregroundMark x1="32394" y1="58724" x2="32394" y2="58724"/>
                        <a14:foregroundMark x1="30486" y1="58078" x2="30486" y2="58078"/>
                        <a14:foregroundMark x1="31440" y1="48384" x2="31440" y2="48384"/>
                        <a14:foregroundMark x1="33712" y1="47496" x2="33712" y2="47496"/>
                        <a14:foregroundMark x1="35847" y1="47334" x2="35847" y2="47334"/>
                        <a14:foregroundMark x1="37392" y1="47092" x2="37392" y2="47092"/>
                        <a14:foregroundMark x1="38210" y1="46446" x2="38210" y2="46446"/>
                        <a14:foregroundMark x1="34757" y1="47738" x2="34757" y2="47738"/>
                        <a14:foregroundMark x1="81054" y1="32310" x2="81054" y2="32310"/>
                        <a14:foregroundMark x1="83689" y1="30775" x2="83689" y2="30775"/>
                        <a14:foregroundMark x1="86915" y1="31422" x2="86915" y2="31422"/>
                        <a14:foregroundMark x1="88460" y1="33522" x2="88460" y2="33522"/>
                        <a14:foregroundMark x1="88460" y1="36511" x2="88460" y2="36511"/>
                        <a14:foregroundMark x1="87006" y1="31179" x2="87006" y2="31179"/>
                        <a14:foregroundMark x1="84643" y1="29968" x2="84643" y2="29968"/>
                        <a14:foregroundMark x1="86415" y1="30775" x2="86415" y2="30775"/>
                        <a14:foregroundMark x1="83326" y1="58724" x2="83326" y2="58724"/>
                        <a14:foregroundMark x1="85461" y1="59128" x2="85461" y2="59128"/>
                        <a14:foregroundMark x1="87279" y1="58724" x2="87279" y2="58724"/>
                        <a14:foregroundMark x1="87506" y1="55735" x2="87506" y2="55735"/>
                        <a14:foregroundMark x1="75000" y1="73232" x2="75000" y2="73232"/>
                        <a14:foregroundMark x1="68750" y1="66970" x2="68750" y2="66970"/>
                        <a14:foregroundMark x1="80511" y1="62121" x2="80511" y2="62121"/>
                        <a14:foregroundMark x1="80227" y1="65859" x2="80227" y2="65859"/>
                        <a14:foregroundMark x1="86023" y1="56566" x2="86023" y2="56566"/>
                        <a14:foregroundMark x1="82614" y1="52424" x2="82614" y2="52424"/>
                        <a14:foregroundMark x1="79773" y1="51010" x2="79773" y2="51010"/>
                        <a14:foregroundMark x1="83466" y1="56061" x2="83466" y2="56061"/>
                        <a14:foregroundMark x1="81705" y1="55859" x2="81705" y2="55859"/>
                        <a14:foregroundMark x1="86307" y1="55859" x2="86307" y2="55859"/>
                        <a14:foregroundMark x1="84943" y1="35455" x2="84943" y2="35455"/>
                        <a14:foregroundMark x1="83636" y1="33636" x2="83636" y2="33636"/>
                        <a14:foregroundMark x1="80341" y1="37374" x2="80341" y2="37374"/>
                        <a14:foregroundMark x1="86193" y1="34141" x2="86193" y2="34141"/>
                        <a14:foregroundMark x1="82500" y1="38182" x2="82500" y2="38182"/>
                        <a14:foregroundMark x1="34205" y1="48889" x2="34205" y2="48889"/>
                        <a14:foregroundMark x1="32955" y1="48182" x2="32955" y2="48182"/>
                        <a14:foregroundMark x1="32784" y1="47980" x2="32784" y2="47980"/>
                        <a14:foregroundMark x1="37330" y1="48586" x2="37330" y2="48586"/>
                        <a14:foregroundMark x1="36307" y1="48687" x2="36307" y2="48687"/>
                        <a14:foregroundMark x1="36023" y1="48586" x2="36023" y2="48586"/>
                        <a14:backgroundMark x1="65016" y1="61309" x2="65016" y2="61309"/>
                        <a14:backgroundMark x1="75284" y1="33037" x2="75284" y2="33037"/>
                        <a14:backgroundMark x1="75738" y1="5574" x2="75738" y2="5574"/>
                        <a14:backgroundMark x1="86006" y1="4523" x2="86006" y2="4523"/>
                        <a14:backgroundMark x1="93003" y1="9774" x2="93003" y2="9774"/>
                        <a14:backgroundMark x1="92867" y1="25121" x2="92867" y2="25121"/>
                        <a14:backgroundMark x1="88414" y1="31745" x2="88414" y2="31745"/>
                        <a14:backgroundMark x1="82463" y1="30695" x2="82463" y2="30695"/>
                        <a14:backgroundMark x1="72013" y1="59289" x2="72013" y2="59289"/>
                        <a14:backgroundMark x1="77828" y1="57916" x2="77828" y2="57916"/>
                        <a14:backgroundMark x1="74261" y1="64242" x2="74261" y2="64242"/>
                        <a14:backgroundMark x1="77841" y1="65354" x2="77841" y2="65354"/>
                        <a14:backgroundMark x1="77102" y1="68485" x2="77102" y2="68485"/>
                        <a14:backgroundMark x1="71875" y1="67677" x2="71875" y2="67677"/>
                        <a14:backgroundMark x1="83807" y1="38586" x2="83807" y2="38586"/>
                        <a14:backgroundMark x1="74545" y1="42323" x2="74545" y2="42323"/>
                        <a14:backgroundMark x1="69205" y1="45253" x2="69205" y2="45253"/>
                        <a14:backgroundMark x1="65455" y1="48990" x2="65455" y2="48990"/>
                        <a14:backgroundMark x1="65170" y1="50505" x2="65170" y2="50505"/>
                        <a14:backgroundMark x1="78125" y1="50000" x2="78125" y2="50000"/>
                        <a14:backgroundMark x1="70398" y1="65859" x2="70398" y2="65859"/>
                        <a14:backgroundMark x1="81705" y1="45253" x2="81705" y2="45253"/>
                        <a14:backgroundMark x1="77557" y1="61111" x2="77557" y2="61111"/>
                        <a14:backgroundMark x1="68750" y1="48687" x2="68750" y2="48687"/>
                        <a14:backgroundMark x1="80682" y1="43434" x2="80682" y2="43434"/>
                        <a14:backgroundMark x1="34375" y1="48081" x2="34375" y2="48081"/>
                        <a14:backgroundMark x1="81705" y1="59596" x2="81705" y2="59596"/>
                        <a14:backgroundMark x1="50284" y1="41212" x2="50284" y2="41212"/>
                        <a14:backgroundMark x1="48750" y1="41717" x2="48750" y2="41717"/>
                        <a14:backgroundMark x1="51477" y1="41111" x2="51477" y2="41111"/>
                        <a14:backgroundMark x1="52784" y1="41111" x2="52784" y2="41111"/>
                        <a14:backgroundMark x1="49545" y1="62222" x2="49545" y2="62222"/>
                        <a14:backgroundMark x1="50966" y1="61919" x2="50966" y2="61919"/>
                        <a14:backgroundMark x1="51818" y1="61818" x2="51818" y2="61818"/>
                        <a14:backgroundMark x1="52614" y1="61717" x2="52614" y2="61717"/>
                        <a14:backgroundMark x1="68295" y1="63737" x2="68295" y2="63737"/>
                        <a14:backgroundMark x1="85511" y1="30404" x2="85511" y2="30404"/>
                        <a14:backgroundMark x1="84773" y1="30909" x2="84773" y2="30909"/>
                        <a14:backgroundMark x1="84205" y1="30909" x2="84205" y2="30909"/>
                        <a14:backgroundMark x1="83068" y1="31616" x2="83068" y2="31616"/>
                        <a14:backgroundMark x1="83466" y1="31313" x2="83466" y2="31313"/>
                        <a14:backgroundMark x1="81705" y1="41414" x2="81705" y2="41414"/>
                        <a14:backgroundMark x1="71080" y1="51616" x2="71080" y2="51616"/>
                        <a14:backgroundMark x1="82273" y1="40202" x2="82273" y2="40202"/>
                        <a14:backgroundMark x1="83011" y1="39495" x2="83011" y2="39495"/>
                        <a14:backgroundMark x1="81250" y1="39697" x2="81250" y2="39697"/>
                        <a14:backgroundMark x1="32557" y1="58586" x2="32557" y2="58586"/>
                        <a14:backgroundMark x1="32273" y1="58889" x2="32273" y2="58889"/>
                        <a14:backgroundMark x1="34318" y1="57677" x2="34318" y2="57677"/>
                        <a14:backgroundMark x1="33750" y1="47576" x2="33750" y2="47576"/>
                        <a14:backgroundMark x1="34489" y1="57374" x2="34489" y2="57374"/>
                        <a14:backgroundMark x1="36648" y1="55354" x2="36648" y2="55354"/>
                        <a14:backgroundMark x1="37386" y1="47071" x2="37386" y2="47071"/>
                        <a14:backgroundMark x1="37557" y1="47576" x2="37557" y2="47576"/>
                        <a14:backgroundMark x1="35852" y1="47273" x2="35852" y2="47273"/>
                        <a14:backgroundMark x1="84118" y1="51867" x2="84118" y2="51867"/>
                        <a14:backgroundMark x1="84685" y1="52573" x2="84685" y2="52573"/>
                        <a14:backgroundMark x1="83154" y1="51665" x2="83154" y2="51665"/>
                        <a14:backgroundMark x1="82813" y1="51766" x2="82813" y2="51766"/>
                        <a14:backgroundMark x1="83437" y1="52069" x2="83437" y2="52069"/>
                        <a14:backgroundMark x1="85593" y1="52876" x2="85593" y2="52876"/>
                      </a14:backgroundRemoval>
                    </a14:imgEffect>
                  </a14:imgLayer>
                </a14:imgProps>
              </a:ext>
              <a:ext uri="{28A0092B-C50C-407E-A947-70E740481C1C}">
                <a14:useLocalDpi xmlns:a14="http://schemas.microsoft.com/office/drawing/2010/main" val="0"/>
              </a:ext>
            </a:extLst>
          </a:blip>
          <a:srcRect l="25882" t="25000" r="14283" b="27157"/>
          <a:stretch/>
        </p:blipFill>
        <p:spPr>
          <a:xfrm rot="5400000">
            <a:off x="475739" y="2562414"/>
            <a:ext cx="4385822" cy="1972609"/>
          </a:xfrm>
          <a:prstGeom prst="rect">
            <a:avLst/>
          </a:prstGeom>
          <a:scene3d>
            <a:camera prst="orthographicFront"/>
            <a:lightRig rig="threePt" dir="t"/>
          </a:scene3d>
          <a:sp3d>
            <a:bevelT/>
          </a:sp3d>
        </p:spPr>
      </p:pic>
      <p:sp>
        <p:nvSpPr>
          <p:cNvPr id="4" name="TextBox 3"/>
          <p:cNvSpPr txBox="1"/>
          <p:nvPr/>
        </p:nvSpPr>
        <p:spPr>
          <a:xfrm>
            <a:off x="503654" y="1648795"/>
            <a:ext cx="1542902" cy="1323439"/>
          </a:xfrm>
          <a:prstGeom prst="rect">
            <a:avLst/>
          </a:prstGeom>
          <a:noFill/>
        </p:spPr>
        <p:txBody>
          <a:bodyPr wrap="square" rtlCol="0">
            <a:spAutoFit/>
          </a:bodyPr>
          <a:lstStyle/>
          <a:p>
            <a:pPr algn="r"/>
            <a:r>
              <a:rPr lang="en-US" sz="2000" dirty="0" smtClean="0">
                <a:latin typeface="Calibri" pitchFamily="34" charset="0"/>
              </a:rPr>
              <a:t>High visibility </a:t>
            </a:r>
          </a:p>
          <a:p>
            <a:pPr algn="r"/>
            <a:r>
              <a:rPr lang="en-US" sz="2000" dirty="0" smtClean="0">
                <a:latin typeface="Calibri" pitchFamily="34" charset="0"/>
              </a:rPr>
              <a:t>T-Shirt, Vest, or Jacket </a:t>
            </a:r>
            <a:endParaRPr lang="en-US" sz="2000" dirty="0">
              <a:latin typeface="Calibri" pitchFamily="34" charset="0"/>
            </a:endParaRPr>
          </a:p>
        </p:txBody>
      </p:sp>
      <p:sp>
        <p:nvSpPr>
          <p:cNvPr id="5" name="TextBox 4"/>
          <p:cNvSpPr txBox="1"/>
          <p:nvPr/>
        </p:nvSpPr>
        <p:spPr>
          <a:xfrm>
            <a:off x="752109" y="4113400"/>
            <a:ext cx="1317743" cy="615553"/>
          </a:xfrm>
          <a:prstGeom prst="rect">
            <a:avLst/>
          </a:prstGeom>
          <a:noFill/>
        </p:spPr>
        <p:txBody>
          <a:bodyPr wrap="square" rtlCol="0">
            <a:spAutoFit/>
          </a:bodyPr>
          <a:lstStyle/>
          <a:p>
            <a:pPr algn="r"/>
            <a:r>
              <a:rPr lang="en-US" sz="2000" dirty="0" smtClean="0">
                <a:latin typeface="Calibri" pitchFamily="34" charset="0"/>
              </a:rPr>
              <a:t>Long pants</a:t>
            </a:r>
          </a:p>
          <a:p>
            <a:r>
              <a:rPr lang="en-US" sz="1400" dirty="0" smtClean="0"/>
              <a:t> </a:t>
            </a:r>
            <a:endParaRPr lang="en-US" sz="1400" dirty="0"/>
          </a:p>
        </p:txBody>
      </p: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1099" b="69628" l="29623" r="100000">
                        <a14:foregroundMark x1="66333" y1="39661" x2="66333" y2="39661"/>
                        <a14:foregroundMark x1="64062" y1="37561" x2="64062" y2="37561"/>
                        <a14:foregroundMark x1="69014" y1="36511" x2="69014" y2="36511"/>
                        <a14:foregroundMark x1="65016" y1="67447" x2="65016" y2="67447"/>
                        <a14:foregroundMark x1="63925" y1="66155" x2="63925" y2="66155"/>
                        <a14:foregroundMark x1="63835" y1="68336" x2="63835" y2="68336"/>
                        <a14:foregroundMark x1="67015" y1="67367" x2="67015" y2="67367"/>
                        <a14:foregroundMark x1="68514" y1="66721" x2="68514" y2="66721"/>
                        <a14:foregroundMark x1="66742" y1="68821" x2="66742" y2="68821"/>
                        <a14:foregroundMark x1="31486" y1="49838" x2="31486" y2="49838"/>
                        <a14:foregroundMark x1="31895" y1="53554" x2="31895" y2="53554"/>
                        <a14:foregroundMark x1="32758" y1="55331" x2="32758" y2="55331"/>
                        <a14:foregroundMark x1="32076" y1="46850" x2="32076" y2="46850"/>
                        <a14:foregroundMark x1="34484" y1="47658" x2="34484" y2="47658"/>
                        <a14:foregroundMark x1="34484" y1="52262" x2="34484" y2="52262"/>
                        <a14:foregroundMark x1="33485" y1="55816" x2="33485" y2="55816"/>
                        <a14:foregroundMark x1="93185" y1="65670" x2="93185" y2="65670"/>
                        <a14:foregroundMark x1="90095" y1="63651" x2="90095" y2="63651"/>
                        <a14:foregroundMark x1="90595" y1="59047" x2="90595" y2="59047"/>
                        <a14:foregroundMark x1="94730" y1="61874" x2="94730" y2="61874"/>
                        <a14:foregroundMark x1="93230" y1="43215" x2="93230" y2="43215"/>
                        <a14:foregroundMark x1="94412" y1="37399" x2="94412" y2="37399"/>
                        <a14:foregroundMark x1="36665" y1="46607" x2="36665" y2="46607"/>
                        <a14:foregroundMark x1="30986" y1="50727" x2="30986" y2="50727"/>
                        <a14:foregroundMark x1="93730" y1="41115" x2="93730" y2="41115"/>
                        <a14:foregroundMark x1="94821" y1="42326" x2="94821" y2="42326"/>
                        <a14:foregroundMark x1="97001" y1="44184" x2="97001" y2="44184"/>
                        <a14:foregroundMark x1="95956" y1="44426" x2="95956" y2="44426"/>
                        <a14:foregroundMark x1="33439" y1="46688" x2="33439" y2="46688"/>
                        <a14:foregroundMark x1="33348" y1="45315" x2="33348" y2="45315"/>
                        <a14:foregroundMark x1="36302" y1="54927" x2="36302" y2="54927"/>
                        <a14:foregroundMark x1="30960" y1="48626" x2="30960" y2="48626"/>
                        <a14:foregroundMark x1="32304" y1="45998" x2="32304" y2="45998"/>
                        <a14:foregroundMark x1="31296" y1="46953" x2="31296" y2="46953"/>
                        <a14:foregroundMark x1="32707" y1="45520" x2="32707" y2="45520"/>
                        <a14:foregroundMark x1="32707" y1="45520" x2="32707" y2="45520"/>
                        <a14:foregroundMark x1="32975" y1="45400" x2="32975" y2="45400"/>
                        <a14:backgroundMark x1="87415" y1="53554" x2="87415" y2="53554"/>
                        <a14:backgroundMark x1="92185" y1="56704" x2="92185" y2="56704"/>
                        <a14:backgroundMark x1="90913" y1="53393" x2="90913" y2="53393"/>
                        <a14:backgroundMark x1="89187" y1="51939" x2="89187" y2="51939"/>
                        <a14:backgroundMark x1="65516" y1="71002" x2="65516" y2="71002"/>
                        <a14:backgroundMark x1="77601" y1="54443" x2="77601" y2="54443"/>
                        <a14:backgroundMark x1="76329" y1="54443" x2="76329" y2="54443"/>
                        <a14:backgroundMark x1="61836" y1="68498" x2="61836" y2="68498"/>
                        <a14:backgroundMark x1="37846" y1="45234" x2="37846" y2="45234"/>
                        <a14:backgroundMark x1="36075" y1="56785" x2="36075" y2="56785"/>
                        <a14:backgroundMark x1="32440" y1="44830" x2="32440" y2="44830"/>
                        <a14:backgroundMark x1="83916" y1="55008" x2="83916" y2="55008"/>
                        <a14:backgroundMark x1="85189" y1="54523" x2="85189" y2="54523"/>
                        <a14:backgroundMark x1="80009" y1="54281" x2="80009" y2="54281"/>
                        <a14:backgroundMark x1="96956" y1="67286" x2="96956" y2="67286"/>
                        <a14:backgroundMark x1="96729" y1="68417" x2="96729" y2="68417"/>
                        <a14:backgroundMark x1="90368" y1="48223" x2="90368" y2="48223"/>
                        <a14:backgroundMark x1="90913" y1="66640" x2="90913" y2="66640"/>
                        <a14:backgroundMark x1="96547" y1="45315" x2="96547" y2="45315"/>
                        <a14:backgroundMark x1="32758" y1="45557" x2="32758" y2="45557"/>
                        <a14:backgroundMark x1="35620" y1="56058" x2="35620" y2="56058"/>
                        <a14:backgroundMark x1="36256" y1="55897" x2="36256" y2="55897"/>
                        <a14:backgroundMark x1="37072" y1="45161" x2="37072" y2="45161"/>
                      </a14:backgroundRemoval>
                    </a14:imgEffect>
                  </a14:imgLayer>
                </a14:imgProps>
              </a:ext>
              <a:ext uri="{28A0092B-C50C-407E-A947-70E740481C1C}">
                <a14:useLocalDpi xmlns:a14="http://schemas.microsoft.com/office/drawing/2010/main" val="0"/>
              </a:ext>
            </a:extLst>
          </a:blip>
          <a:srcRect l="28535" t="26296" b="25408"/>
          <a:stretch/>
        </p:blipFill>
        <p:spPr>
          <a:xfrm rot="5400000">
            <a:off x="4387237" y="2931103"/>
            <a:ext cx="4419600" cy="1680045"/>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4940964" y="3646313"/>
            <a:ext cx="2209800" cy="400110"/>
          </a:xfrm>
          <a:prstGeom prst="rect">
            <a:avLst/>
          </a:prstGeom>
          <a:noFill/>
        </p:spPr>
        <p:txBody>
          <a:bodyPr wrap="square" rtlCol="0">
            <a:spAutoFit/>
          </a:bodyPr>
          <a:lstStyle/>
          <a:p>
            <a:r>
              <a:rPr lang="en-US" sz="2000" dirty="0" smtClean="0">
                <a:latin typeface="Calibri" pitchFamily="34" charset="0"/>
              </a:rPr>
              <a:t>Gloves</a:t>
            </a:r>
            <a:endParaRPr lang="en-US" sz="2000" dirty="0">
              <a:latin typeface="Calibri" pitchFamily="34" charset="0"/>
            </a:endParaRPr>
          </a:p>
        </p:txBody>
      </p:sp>
      <p:sp>
        <p:nvSpPr>
          <p:cNvPr id="11" name="TextBox 10"/>
          <p:cNvSpPr txBox="1"/>
          <p:nvPr/>
        </p:nvSpPr>
        <p:spPr>
          <a:xfrm>
            <a:off x="740629" y="5884674"/>
            <a:ext cx="1921680" cy="400110"/>
          </a:xfrm>
          <a:prstGeom prst="rect">
            <a:avLst/>
          </a:prstGeom>
          <a:noFill/>
        </p:spPr>
        <p:txBody>
          <a:bodyPr wrap="none" rtlCol="0">
            <a:spAutoFit/>
          </a:bodyPr>
          <a:lstStyle/>
          <a:p>
            <a:r>
              <a:rPr lang="en-US" sz="2000" dirty="0" smtClean="0">
                <a:latin typeface="Calibri" pitchFamily="34" charset="0"/>
              </a:rPr>
              <a:t>Hard-Toed Boots</a:t>
            </a:r>
            <a:endParaRPr lang="en-US" sz="2000" dirty="0">
              <a:latin typeface="Calibri" pitchFamily="34" charset="0"/>
            </a:endParaRPr>
          </a:p>
        </p:txBody>
      </p:sp>
      <p:sp>
        <p:nvSpPr>
          <p:cNvPr id="12" name="TextBox 11"/>
          <p:cNvSpPr txBox="1"/>
          <p:nvPr/>
        </p:nvSpPr>
        <p:spPr>
          <a:xfrm>
            <a:off x="2855495" y="1671714"/>
            <a:ext cx="1618135" cy="400110"/>
          </a:xfrm>
          <a:prstGeom prst="rect">
            <a:avLst/>
          </a:prstGeom>
          <a:noFill/>
        </p:spPr>
        <p:txBody>
          <a:bodyPr wrap="none" rtlCol="0">
            <a:spAutoFit/>
          </a:bodyPr>
          <a:lstStyle/>
          <a:p>
            <a:r>
              <a:rPr lang="en-US" sz="2000" dirty="0" smtClean="0">
                <a:latin typeface="Calibri" pitchFamily="34" charset="0"/>
              </a:rPr>
              <a:t>Safety glasses</a:t>
            </a:r>
            <a:endParaRPr lang="en-US" sz="2000" dirty="0">
              <a:latin typeface="Calibri" pitchFamily="34" charset="0"/>
            </a:endParaRPr>
          </a:p>
        </p:txBody>
      </p:sp>
      <p:sp>
        <p:nvSpPr>
          <p:cNvPr id="13" name="TextBox 12"/>
          <p:cNvSpPr txBox="1"/>
          <p:nvPr/>
        </p:nvSpPr>
        <p:spPr>
          <a:xfrm>
            <a:off x="6878050" y="1611398"/>
            <a:ext cx="549381" cy="400110"/>
          </a:xfrm>
          <a:prstGeom prst="rect">
            <a:avLst/>
          </a:prstGeom>
          <a:noFill/>
        </p:spPr>
        <p:txBody>
          <a:bodyPr wrap="none" rtlCol="0">
            <a:spAutoFit/>
          </a:bodyPr>
          <a:lstStyle/>
          <a:p>
            <a:r>
              <a:rPr lang="en-US" sz="2000" dirty="0" smtClean="0">
                <a:latin typeface="Calibri" pitchFamily="34" charset="0"/>
              </a:rPr>
              <a:t>Hat</a:t>
            </a:r>
          </a:p>
        </p:txBody>
      </p:sp>
      <p:sp>
        <p:nvSpPr>
          <p:cNvPr id="14" name="TextBox 13"/>
          <p:cNvSpPr txBox="1"/>
          <p:nvPr/>
        </p:nvSpPr>
        <p:spPr>
          <a:xfrm>
            <a:off x="5111162" y="1948646"/>
            <a:ext cx="1265411" cy="400110"/>
          </a:xfrm>
          <a:prstGeom prst="rect">
            <a:avLst/>
          </a:prstGeom>
          <a:noFill/>
        </p:spPr>
        <p:txBody>
          <a:bodyPr wrap="none" rtlCol="0">
            <a:spAutoFit/>
          </a:bodyPr>
          <a:lstStyle/>
          <a:p>
            <a:r>
              <a:rPr lang="en-US" sz="2000" dirty="0" smtClean="0">
                <a:latin typeface="Calibri" pitchFamily="34" charset="0"/>
              </a:rPr>
              <a:t>Dust mask</a:t>
            </a:r>
            <a:endParaRPr lang="en-US" sz="2000" dirty="0">
              <a:latin typeface="Calibri" pitchFamily="34" charset="0"/>
            </a:endParaRPr>
          </a:p>
        </p:txBody>
      </p:sp>
      <p:sp>
        <p:nvSpPr>
          <p:cNvPr id="15" name="TextBox 14"/>
          <p:cNvSpPr txBox="1"/>
          <p:nvPr/>
        </p:nvSpPr>
        <p:spPr>
          <a:xfrm>
            <a:off x="2652596" y="6284486"/>
            <a:ext cx="4124655" cy="523220"/>
          </a:xfrm>
          <a:prstGeom prst="rect">
            <a:avLst/>
          </a:prstGeom>
          <a:noFill/>
        </p:spPr>
        <p:txBody>
          <a:bodyPr wrap="none" rtlCol="0">
            <a:spAutoFit/>
          </a:bodyPr>
          <a:lstStyle/>
          <a:p>
            <a:pPr algn="ctr"/>
            <a:r>
              <a:rPr lang="en-US" sz="2800" b="1" dirty="0" smtClean="0">
                <a:latin typeface="Calibri" pitchFamily="34" charset="0"/>
              </a:rPr>
              <a:t>P</a:t>
            </a:r>
            <a:r>
              <a:rPr lang="en-US" sz="2400" dirty="0" smtClean="0">
                <a:latin typeface="Calibri" pitchFamily="34" charset="0"/>
              </a:rPr>
              <a:t>ersonal </a:t>
            </a:r>
            <a:r>
              <a:rPr lang="en-US" sz="2800" b="1" dirty="0" smtClean="0">
                <a:latin typeface="Calibri" pitchFamily="34" charset="0"/>
              </a:rPr>
              <a:t>P</a:t>
            </a:r>
            <a:r>
              <a:rPr lang="en-US" sz="2400" dirty="0" smtClean="0">
                <a:latin typeface="Calibri" pitchFamily="34" charset="0"/>
              </a:rPr>
              <a:t>rotective </a:t>
            </a:r>
            <a:r>
              <a:rPr lang="en-US" sz="2800" b="1" dirty="0" smtClean="0">
                <a:latin typeface="Calibri" pitchFamily="34" charset="0"/>
              </a:rPr>
              <a:t>E</a:t>
            </a:r>
            <a:r>
              <a:rPr lang="en-US" sz="2400" dirty="0" smtClean="0">
                <a:latin typeface="Calibri" pitchFamily="34" charset="0"/>
              </a:rPr>
              <a:t>quipment</a:t>
            </a:r>
            <a:endParaRPr lang="en-US" sz="2400" dirty="0">
              <a:latin typeface="Calibri" pitchFamily="34" charset="0"/>
            </a:endParaRPr>
          </a:p>
        </p:txBody>
      </p:sp>
      <p:cxnSp>
        <p:nvCxnSpPr>
          <p:cNvPr id="16" name="Straight Connector 1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DM Columbus Blvd A01 03.JPG"/>
          <p:cNvPicPr>
            <a:picLocks noChangeAspect="1"/>
          </p:cNvPicPr>
          <p:nvPr/>
        </p:nvPicPr>
        <p:blipFill>
          <a:blip r:embed="rId3" cstate="print"/>
          <a:stretch>
            <a:fillRect/>
          </a:stretch>
        </p:blipFill>
        <p:spPr>
          <a:xfrm>
            <a:off x="3048000" y="2804810"/>
            <a:ext cx="6095999" cy="4053190"/>
          </a:xfrm>
          <a:prstGeom prst="rect">
            <a:avLst/>
          </a:prstGeom>
        </p:spPr>
      </p:pic>
      <p:sp>
        <p:nvSpPr>
          <p:cNvPr id="4" name="TextBox 3"/>
          <p:cNvSpPr txBox="1"/>
          <p:nvPr/>
        </p:nvSpPr>
        <p:spPr>
          <a:xfrm>
            <a:off x="4898136" y="1828800"/>
            <a:ext cx="4501896" cy="523220"/>
          </a:xfrm>
          <a:prstGeom prst="rect">
            <a:avLst/>
          </a:prstGeom>
          <a:noFill/>
        </p:spPr>
        <p:txBody>
          <a:bodyPr wrap="square" rtlCol="0">
            <a:spAutoFit/>
          </a:bodyPr>
          <a:lstStyle/>
          <a:p>
            <a:r>
              <a:rPr lang="en-US" sz="2800" dirty="0" smtClean="0">
                <a:latin typeface="Calibri" pitchFamily="34" charset="0"/>
                <a:ea typeface="+mj-ea"/>
                <a:cs typeface="Calibri" pitchFamily="34" charset="0"/>
              </a:rPr>
              <a:t>Philadelphia Waterfront</a:t>
            </a:r>
            <a:endParaRPr lang="en-US" sz="2800" dirty="0">
              <a:latin typeface="Calibri" pitchFamily="34" charset="0"/>
              <a:ea typeface="+mj-ea"/>
              <a:cs typeface="Calibri" pitchFamily="34" charset="0"/>
            </a:endParaRPr>
          </a:p>
        </p:txBody>
      </p:sp>
      <p:sp>
        <p:nvSpPr>
          <p:cNvPr id="5" name="TextBox 4"/>
          <p:cNvSpPr txBox="1"/>
          <p:nvPr/>
        </p:nvSpPr>
        <p:spPr>
          <a:xfrm>
            <a:off x="5349240" y="198120"/>
            <a:ext cx="3212739"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ea typeface="+mj-ea"/>
                <a:cs typeface="Calibri" pitchFamily="34" charset="0"/>
              </a:rPr>
              <a:t>Success Story</a:t>
            </a:r>
          </a:p>
        </p:txBody>
      </p:sp>
      <p:sp>
        <p:nvSpPr>
          <p:cNvPr id="7" name="TextBox 6"/>
          <p:cNvSpPr txBox="1"/>
          <p:nvPr/>
        </p:nvSpPr>
        <p:spPr>
          <a:xfrm>
            <a:off x="2007834" y="5807242"/>
            <a:ext cx="921406" cy="523220"/>
          </a:xfrm>
          <a:prstGeom prst="rect">
            <a:avLst/>
          </a:prstGeom>
          <a:noFill/>
        </p:spPr>
        <p:txBody>
          <a:bodyPr wrap="none" rtlCol="0">
            <a:spAutoFit/>
          </a:bodyPr>
          <a:lstStyle/>
          <a:p>
            <a:r>
              <a:rPr lang="en-US" sz="2800" dirty="0" smtClean="0">
                <a:latin typeface="Calibri" pitchFamily="34" charset="0"/>
              </a:rPr>
              <a:t>After</a:t>
            </a:r>
            <a:endParaRPr lang="en-US" sz="2800" dirty="0">
              <a:latin typeface="Calibri" pitchFamily="34" charset="0"/>
            </a:endParaRPr>
          </a:p>
        </p:txBody>
      </p:sp>
      <p:sp>
        <p:nvSpPr>
          <p:cNvPr id="8" name="TextBox 7"/>
          <p:cNvSpPr txBox="1"/>
          <p:nvPr/>
        </p:nvSpPr>
        <p:spPr>
          <a:xfrm>
            <a:off x="882316" y="3465095"/>
            <a:ext cx="1143839" cy="523220"/>
          </a:xfrm>
          <a:prstGeom prst="rect">
            <a:avLst/>
          </a:prstGeom>
          <a:noFill/>
        </p:spPr>
        <p:txBody>
          <a:bodyPr wrap="none" rtlCol="0">
            <a:spAutoFit/>
          </a:bodyPr>
          <a:lstStyle/>
          <a:p>
            <a:r>
              <a:rPr lang="en-US" sz="2800" dirty="0" smtClean="0">
                <a:latin typeface="Calibri" pitchFamily="34" charset="0"/>
              </a:rPr>
              <a:t>Before</a:t>
            </a:r>
            <a:endParaRPr lang="en-US" dirty="0">
              <a:latin typeface="Calibri" pitchFamily="34" charset="0"/>
            </a:endParaRPr>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pic>
        <p:nvPicPr>
          <p:cNvPr id="2" name="Picture 1" descr="PLDM Columbus Blvd before01 01.JPG"/>
          <p:cNvPicPr>
            <a:picLocks noChangeAspect="1"/>
          </p:cNvPicPr>
          <p:nvPr/>
        </p:nvPicPr>
        <p:blipFill>
          <a:blip r:embed="rId4" cstate="print">
            <a:lum bright="20000"/>
          </a:blip>
          <a:stretch>
            <a:fillRect/>
          </a:stretch>
        </p:blipFill>
        <p:spPr>
          <a:xfrm>
            <a:off x="0" y="0"/>
            <a:ext cx="4800600" cy="3277651"/>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0" y="1594021"/>
            <a:ext cx="4572000" cy="1470025"/>
          </a:xfrm>
          <a:prstGeom prst="rect">
            <a:avLst/>
          </a:prstGeom>
        </p:spPr>
        <p:txBody>
          <a:bodyPr/>
          <a:lstStyle/>
          <a:p>
            <a:r>
              <a:rPr lang="en-US" sz="2800" dirty="0" smtClean="0">
                <a:latin typeface="Calibri" pitchFamily="34" charset="0"/>
                <a:cs typeface="Calibri" pitchFamily="34" charset="0"/>
              </a:rPr>
              <a:t>JFK Boulevard, </a:t>
            </a:r>
            <a:br>
              <a:rPr lang="en-US" sz="2800" dirty="0" smtClean="0">
                <a:latin typeface="Calibri" pitchFamily="34" charset="0"/>
                <a:cs typeface="Calibri" pitchFamily="34" charset="0"/>
              </a:rPr>
            </a:br>
            <a:r>
              <a:rPr lang="en-US" sz="2800" dirty="0" smtClean="0">
                <a:latin typeface="Calibri" pitchFamily="34" charset="0"/>
                <a:cs typeface="Calibri" pitchFamily="34" charset="0"/>
              </a:rPr>
              <a:t>Philadelphia, PA</a:t>
            </a:r>
            <a:endParaRPr lang="en-US" sz="2800" dirty="0">
              <a:latin typeface="Calibri" pitchFamily="34" charset="0"/>
              <a:cs typeface="Calibri" pitchFamily="34" charset="0"/>
            </a:endParaRPr>
          </a:p>
        </p:txBody>
      </p:sp>
      <p:pic>
        <p:nvPicPr>
          <p:cNvPr id="12" name="Picture 11" descr="PLDM JFK After 01 02.JPG"/>
          <p:cNvPicPr>
            <a:picLocks noChangeAspect="1"/>
          </p:cNvPicPr>
          <p:nvPr/>
        </p:nvPicPr>
        <p:blipFill>
          <a:blip r:embed="rId3" cstate="print"/>
          <a:stretch>
            <a:fillRect/>
          </a:stretch>
        </p:blipFill>
        <p:spPr>
          <a:xfrm>
            <a:off x="3657600" y="3213462"/>
            <a:ext cx="5486399" cy="3644537"/>
          </a:xfrm>
          <a:prstGeom prst="rect">
            <a:avLst/>
          </a:prstGeom>
        </p:spPr>
      </p:pic>
      <p:sp>
        <p:nvSpPr>
          <p:cNvPr id="5" name="TextBox 4"/>
          <p:cNvSpPr txBox="1"/>
          <p:nvPr/>
        </p:nvSpPr>
        <p:spPr>
          <a:xfrm>
            <a:off x="5358384" y="176784"/>
            <a:ext cx="3212739"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cs typeface="Arial"/>
              </a:rPr>
              <a:t>Success Story</a:t>
            </a:r>
          </a:p>
        </p:txBody>
      </p:sp>
      <p:sp>
        <p:nvSpPr>
          <p:cNvPr id="7" name="TextBox 6"/>
          <p:cNvSpPr txBox="1"/>
          <p:nvPr/>
        </p:nvSpPr>
        <p:spPr>
          <a:xfrm>
            <a:off x="882316" y="2962175"/>
            <a:ext cx="1143839" cy="523220"/>
          </a:xfrm>
          <a:prstGeom prst="rect">
            <a:avLst/>
          </a:prstGeom>
          <a:noFill/>
        </p:spPr>
        <p:txBody>
          <a:bodyPr wrap="none" rtlCol="0">
            <a:spAutoFit/>
          </a:bodyPr>
          <a:lstStyle/>
          <a:p>
            <a:r>
              <a:rPr lang="en-US" sz="2800" dirty="0" smtClean="0">
                <a:latin typeface="Calibri" pitchFamily="34" charset="0"/>
              </a:rPr>
              <a:t>Before</a:t>
            </a:r>
            <a:endParaRPr lang="en-US" dirty="0">
              <a:latin typeface="Calibri" pitchFamily="34" charset="0"/>
            </a:endParaRPr>
          </a:p>
        </p:txBody>
      </p:sp>
      <p:sp>
        <p:nvSpPr>
          <p:cNvPr id="8" name="TextBox 7"/>
          <p:cNvSpPr txBox="1"/>
          <p:nvPr/>
        </p:nvSpPr>
        <p:spPr>
          <a:xfrm>
            <a:off x="2388030" y="5807242"/>
            <a:ext cx="921406" cy="523220"/>
          </a:xfrm>
          <a:prstGeom prst="rect">
            <a:avLst/>
          </a:prstGeom>
          <a:noFill/>
        </p:spPr>
        <p:txBody>
          <a:bodyPr wrap="none" rtlCol="0">
            <a:spAutoFit/>
          </a:bodyPr>
          <a:lstStyle/>
          <a:p>
            <a:r>
              <a:rPr lang="en-US" sz="2800" dirty="0" smtClean="0">
                <a:latin typeface="Calibri" pitchFamily="34" charset="0"/>
              </a:rPr>
              <a:t>After</a:t>
            </a:r>
            <a:endParaRPr lang="en-US" dirty="0">
              <a:latin typeface="Calibri" pitchFamily="34" charset="0"/>
            </a:endParaRPr>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pic>
        <p:nvPicPr>
          <p:cNvPr id="11" name="Picture 10" descr="PLDM JFK Before 01 01.jpg"/>
          <p:cNvPicPr>
            <a:picLocks noChangeAspect="1"/>
          </p:cNvPicPr>
          <p:nvPr/>
        </p:nvPicPr>
        <p:blipFill>
          <a:blip r:embed="rId4" cstate="print">
            <a:lum bright="30000"/>
          </a:blip>
          <a:stretch>
            <a:fillRect/>
          </a:stretch>
        </p:blipFill>
        <p:spPr>
          <a:xfrm>
            <a:off x="0" y="-15240"/>
            <a:ext cx="4553712" cy="2980944"/>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DM JFK Blvd After03 01.JPG"/>
          <p:cNvPicPr>
            <a:picLocks noChangeAspect="1"/>
          </p:cNvPicPr>
          <p:nvPr/>
        </p:nvPicPr>
        <p:blipFill>
          <a:blip r:embed="rId3" cstate="print"/>
          <a:stretch>
            <a:fillRect/>
          </a:stretch>
        </p:blipFill>
        <p:spPr>
          <a:xfrm>
            <a:off x="3124200" y="2844800"/>
            <a:ext cx="6019800" cy="4013200"/>
          </a:xfrm>
          <a:prstGeom prst="rect">
            <a:avLst/>
          </a:prstGeom>
        </p:spPr>
      </p:pic>
      <p:sp>
        <p:nvSpPr>
          <p:cNvPr id="9" name="TextBox 8"/>
          <p:cNvSpPr txBox="1"/>
          <p:nvPr/>
        </p:nvSpPr>
        <p:spPr>
          <a:xfrm>
            <a:off x="5384362" y="176784"/>
            <a:ext cx="3212739" cy="646331"/>
          </a:xfrm>
          <a:prstGeom prst="rect">
            <a:avLst/>
          </a:prstGeom>
          <a:noFill/>
        </p:spPr>
        <p:txBody>
          <a:bodyPr wrap="none" rtlCol="0">
            <a:spAutoFit/>
          </a:bodyPr>
          <a:lstStyle/>
          <a:p>
            <a:r>
              <a:rPr lang="en-US" sz="3600" b="1" dirty="0" smtClean="0">
                <a:solidFill>
                  <a:schemeClr val="tx1">
                    <a:lumMod val="65000"/>
                    <a:lumOff val="35000"/>
                  </a:schemeClr>
                </a:solidFill>
                <a:latin typeface="Century Gothic" pitchFamily="34" charset="0"/>
                <a:ea typeface="+mj-ea"/>
                <a:cs typeface="Calibri" pitchFamily="34" charset="0"/>
              </a:rPr>
              <a:t>Success Story</a:t>
            </a:r>
          </a:p>
        </p:txBody>
      </p:sp>
      <p:sp>
        <p:nvSpPr>
          <p:cNvPr id="10" name="Title 1"/>
          <p:cNvSpPr txBox="1">
            <a:spLocks/>
          </p:cNvSpPr>
          <p:nvPr/>
        </p:nvSpPr>
        <p:spPr>
          <a:xfrm>
            <a:off x="4864608" y="1667173"/>
            <a:ext cx="4572000" cy="1470025"/>
          </a:xfrm>
          <a:prstGeom prst="rect">
            <a:avLst/>
          </a:prstGeom>
        </p:spPr>
        <p:txBody>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JFK Boulevard,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tx1"/>
                </a:solidFill>
                <a:effectLst/>
                <a:uLnTx/>
                <a:uFillTx/>
                <a:latin typeface="Calibri" pitchFamily="34" charset="0"/>
                <a:ea typeface="+mj-ea"/>
                <a:cs typeface="Calibri" pitchFamily="34" charset="0"/>
              </a:rPr>
              <a:t>Philadelphia, PA</a:t>
            </a:r>
            <a:endParaRPr kumimoji="0" lang="en-US" sz="2800" b="0" i="0" u="none" strike="noStrike" kern="1200" cap="none" spc="0" normalizeH="0" baseline="0" noProof="0" dirty="0">
              <a:ln>
                <a:noFill/>
              </a:ln>
              <a:solidFill>
                <a:schemeClr val="tx1"/>
              </a:solidFill>
              <a:effectLst/>
              <a:uLnTx/>
              <a:uFillTx/>
              <a:latin typeface="Calibri" pitchFamily="34" charset="0"/>
              <a:ea typeface="+mj-ea"/>
              <a:cs typeface="Calibri" pitchFamily="34" charset="0"/>
            </a:endParaRPr>
          </a:p>
        </p:txBody>
      </p:sp>
      <p:sp>
        <p:nvSpPr>
          <p:cNvPr id="11" name="TextBox 10"/>
          <p:cNvSpPr txBox="1"/>
          <p:nvPr/>
        </p:nvSpPr>
        <p:spPr>
          <a:xfrm>
            <a:off x="882316" y="3465095"/>
            <a:ext cx="1143839" cy="523220"/>
          </a:xfrm>
          <a:prstGeom prst="rect">
            <a:avLst/>
          </a:prstGeom>
          <a:noFill/>
        </p:spPr>
        <p:txBody>
          <a:bodyPr wrap="none" rtlCol="0">
            <a:spAutoFit/>
          </a:bodyPr>
          <a:lstStyle/>
          <a:p>
            <a:r>
              <a:rPr lang="en-US" sz="2800" dirty="0" smtClean="0">
                <a:latin typeface="Calibri" pitchFamily="34" charset="0"/>
              </a:rPr>
              <a:t>Before</a:t>
            </a:r>
            <a:endParaRPr lang="en-US" dirty="0">
              <a:latin typeface="Calibri" pitchFamily="34" charset="0"/>
            </a:endParaRPr>
          </a:p>
        </p:txBody>
      </p:sp>
      <p:sp>
        <p:nvSpPr>
          <p:cNvPr id="12" name="TextBox 11"/>
          <p:cNvSpPr txBox="1"/>
          <p:nvPr/>
        </p:nvSpPr>
        <p:spPr>
          <a:xfrm>
            <a:off x="2040558" y="5770666"/>
            <a:ext cx="921406" cy="523220"/>
          </a:xfrm>
          <a:prstGeom prst="rect">
            <a:avLst/>
          </a:prstGeom>
          <a:noFill/>
        </p:spPr>
        <p:txBody>
          <a:bodyPr wrap="none" rtlCol="0">
            <a:spAutoFit/>
          </a:bodyPr>
          <a:lstStyle/>
          <a:p>
            <a:r>
              <a:rPr lang="en-US" sz="2800" dirty="0" smtClean="0">
                <a:latin typeface="Calibri" pitchFamily="34" charset="0"/>
              </a:rPr>
              <a:t>After</a:t>
            </a:r>
            <a:endParaRPr lang="en-US" dirty="0">
              <a:latin typeface="Calibri" pitchFamily="34" charset="0"/>
            </a:endParaRPr>
          </a:p>
        </p:txBody>
      </p:sp>
      <p:cxnSp>
        <p:nvCxnSpPr>
          <p:cNvPr id="8" name="Straight Connector 7"/>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pic>
        <p:nvPicPr>
          <p:cNvPr id="3" name="Picture 2" descr="PLDM JFK Blvd After 03 02.jpg"/>
          <p:cNvPicPr>
            <a:picLocks noChangeAspect="1"/>
          </p:cNvPicPr>
          <p:nvPr/>
        </p:nvPicPr>
        <p:blipFill>
          <a:blip r:embed="rId4" cstate="print">
            <a:lum bright="30000"/>
          </a:blip>
          <a:stretch>
            <a:fillRect/>
          </a:stretch>
        </p:blipFill>
        <p:spPr>
          <a:xfrm>
            <a:off x="-1" y="0"/>
            <a:ext cx="5216723" cy="35052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179574" y="189982"/>
            <a:ext cx="8796786" cy="1934912"/>
          </a:xfrm>
          <a:prstGeom prst="rect">
            <a:avLst/>
          </a:prstGeom>
        </p:spPr>
        <p:txBody>
          <a:bodyPr/>
          <a:lstStyle/>
          <a:p>
            <a:r>
              <a:rPr lang="en-US" sz="3600" b="1" dirty="0" smtClean="0">
                <a:solidFill>
                  <a:schemeClr val="tx1">
                    <a:lumMod val="65000"/>
                    <a:lumOff val="35000"/>
                  </a:schemeClr>
                </a:solidFill>
                <a:latin typeface="Century Gothic" pitchFamily="34" charset="0"/>
                <a:ea typeface="+mn-ea"/>
                <a:cs typeface="Arial"/>
              </a:rPr>
              <a:t>Successful Organic Turf Management</a:t>
            </a:r>
            <a:endParaRPr lang="en-US" sz="3600" b="1" dirty="0">
              <a:solidFill>
                <a:schemeClr val="tx1">
                  <a:lumMod val="65000"/>
                  <a:lumOff val="35000"/>
                </a:schemeClr>
              </a:solidFill>
              <a:latin typeface="Century Gothic" pitchFamily="34" charset="0"/>
              <a:ea typeface="+mn-ea"/>
              <a:cs typeface="Arial"/>
            </a:endParaRPr>
          </a:p>
        </p:txBody>
      </p:sp>
      <p:pic>
        <p:nvPicPr>
          <p:cNvPr id="6" name="Picture 5" descr="AZGA turf.JPG"/>
          <p:cNvPicPr>
            <a:picLocks noChangeAspect="1"/>
          </p:cNvPicPr>
          <p:nvPr/>
        </p:nvPicPr>
        <p:blipFill>
          <a:blip r:embed="rId3" cstate="print">
            <a:lum bright="20000"/>
          </a:blip>
          <a:stretch>
            <a:fillRect/>
          </a:stretch>
        </p:blipFill>
        <p:spPr>
          <a:xfrm>
            <a:off x="1111234" y="1682496"/>
            <a:ext cx="6902523" cy="5159461"/>
          </a:xfrm>
          <a:prstGeom prst="rect">
            <a:avLst/>
          </a:prstGeom>
        </p:spPr>
      </p:pic>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08963" y="188584"/>
            <a:ext cx="7703517" cy="1470025"/>
          </a:xfrm>
          <a:prstGeom prst="rect">
            <a:avLst/>
          </a:prstGeom>
        </p:spPr>
        <p:txBody>
          <a:bodyPr/>
          <a:lstStyle/>
          <a:p>
            <a:r>
              <a:rPr lang="en-US" sz="3600" b="1" dirty="0" smtClean="0">
                <a:solidFill>
                  <a:schemeClr val="tx1">
                    <a:lumMod val="65000"/>
                    <a:lumOff val="35000"/>
                  </a:schemeClr>
                </a:solidFill>
                <a:latin typeface="Century Gothic" pitchFamily="34" charset="0"/>
                <a:cs typeface="Calibri" pitchFamily="34" charset="0"/>
              </a:rPr>
              <a:t>Reasons to Go Organic</a:t>
            </a:r>
            <a:endParaRPr lang="en-US" sz="3600" b="1" dirty="0">
              <a:solidFill>
                <a:schemeClr val="tx1">
                  <a:lumMod val="65000"/>
                  <a:lumOff val="35000"/>
                </a:schemeClr>
              </a:solidFill>
              <a:latin typeface="Century Gothic" pitchFamily="34" charset="0"/>
              <a:cs typeface="Calibri" pitchFamily="34" charset="0"/>
            </a:endParaRPr>
          </a:p>
        </p:txBody>
      </p:sp>
      <p:sp>
        <p:nvSpPr>
          <p:cNvPr id="8" name="TextBox 7"/>
          <p:cNvSpPr txBox="1"/>
          <p:nvPr/>
        </p:nvSpPr>
        <p:spPr>
          <a:xfrm>
            <a:off x="1828800" y="1600200"/>
            <a:ext cx="6477000" cy="1200329"/>
          </a:xfrm>
          <a:prstGeom prst="rect">
            <a:avLst/>
          </a:prstGeom>
          <a:noFill/>
        </p:spPr>
        <p:txBody>
          <a:bodyPr wrap="square" rtlCol="0">
            <a:spAutoFit/>
          </a:bodyPr>
          <a:lstStyle/>
          <a:p>
            <a:pPr lvl="1">
              <a:tabLst>
                <a:tab pos="457200" algn="l"/>
              </a:tabLst>
            </a:pPr>
            <a:endParaRPr lang="en-US" dirty="0" smtClean="0">
              <a:latin typeface="Calibri" pitchFamily="34" charset="0"/>
            </a:endParaRPr>
          </a:p>
          <a:p>
            <a:pPr lvl="1">
              <a:tabLst>
                <a:tab pos="457200" algn="l"/>
              </a:tabLst>
            </a:pPr>
            <a:endParaRPr lang="en-US" dirty="0" smtClean="0">
              <a:latin typeface="Calibri" pitchFamily="34" charset="0"/>
            </a:endParaRPr>
          </a:p>
          <a:p>
            <a:endParaRPr lang="en-US" dirty="0" smtClean="0">
              <a:latin typeface="Calibri" pitchFamily="34" charset="0"/>
              <a:cs typeface="Calibri" pitchFamily="34" charset="0"/>
            </a:endParaRPr>
          </a:p>
        </p:txBody>
      </p:sp>
      <p:sp>
        <p:nvSpPr>
          <p:cNvPr id="9" name="TextBox 8"/>
          <p:cNvSpPr txBox="1"/>
          <p:nvPr/>
        </p:nvSpPr>
        <p:spPr>
          <a:xfrm>
            <a:off x="929639" y="1243209"/>
            <a:ext cx="7234047" cy="3672800"/>
          </a:xfrm>
          <a:prstGeom prst="rect">
            <a:avLst/>
          </a:prstGeom>
          <a:noFill/>
        </p:spPr>
        <p:txBody>
          <a:bodyPr wrap="square" rtlCol="0">
            <a:spAutoFit/>
          </a:bodyPr>
          <a:lstStyle/>
          <a:p>
            <a:pPr marL="457200" indent="-457200"/>
            <a:r>
              <a:rPr lang="en-US" sz="2800" dirty="0" smtClean="0"/>
              <a:t>Conve</a:t>
            </a:r>
            <a:r>
              <a:rPr lang="en-US" sz="2800" dirty="0" smtClean="0">
                <a:cs typeface="Calibri" pitchFamily="34" charset="0"/>
              </a:rPr>
              <a:t>ntional turf management practices:</a:t>
            </a:r>
          </a:p>
          <a:p>
            <a:pPr marL="914400" lvl="1" indent="-457200">
              <a:lnSpc>
                <a:spcPts val="3200"/>
              </a:lnSpc>
              <a:buFont typeface="Arial" panose="020B0604020202020204" pitchFamily="34" charset="0"/>
              <a:buChar char="•"/>
            </a:pPr>
            <a:r>
              <a:rPr lang="en-US" sz="2800" dirty="0" smtClean="0">
                <a:cs typeface="Calibri" pitchFamily="34" charset="0"/>
              </a:rPr>
              <a:t>Unnecessary</a:t>
            </a:r>
          </a:p>
          <a:p>
            <a:pPr marL="914400" lvl="1" indent="-457200">
              <a:lnSpc>
                <a:spcPts val="3200"/>
              </a:lnSpc>
              <a:buFont typeface="Arial" panose="020B0604020202020204" pitchFamily="34" charset="0"/>
              <a:buChar char="•"/>
            </a:pPr>
            <a:r>
              <a:rPr lang="en-US" sz="2800" dirty="0" smtClean="0">
                <a:cs typeface="Calibri" pitchFamily="34" charset="0"/>
              </a:rPr>
              <a:t>A waste of money.</a:t>
            </a:r>
          </a:p>
          <a:p>
            <a:pPr marL="914400" lvl="1" indent="-457200">
              <a:lnSpc>
                <a:spcPts val="3200"/>
              </a:lnSpc>
              <a:buFont typeface="Arial" panose="020B0604020202020204" pitchFamily="34" charset="0"/>
              <a:buChar char="•"/>
            </a:pPr>
            <a:r>
              <a:rPr lang="en-US" sz="2800" dirty="0" smtClean="0">
                <a:cs typeface="Calibri" pitchFamily="34" charset="0"/>
              </a:rPr>
              <a:t>Threaten the health of people, pets, and wildlife.</a:t>
            </a:r>
          </a:p>
          <a:p>
            <a:pPr marL="914400" lvl="1" indent="-457200">
              <a:lnSpc>
                <a:spcPts val="3200"/>
              </a:lnSpc>
              <a:buFont typeface="Arial" panose="020B0604020202020204" pitchFamily="34" charset="0"/>
              <a:buChar char="•"/>
            </a:pPr>
            <a:r>
              <a:rPr lang="en-US" sz="2800" dirty="0" smtClean="0">
                <a:cs typeface="Calibri" pitchFamily="34" charset="0"/>
              </a:rPr>
              <a:t>Harm beneficial organisms.  </a:t>
            </a:r>
          </a:p>
          <a:p>
            <a:pPr marL="914400" lvl="1" indent="-457200">
              <a:lnSpc>
                <a:spcPts val="3200"/>
              </a:lnSpc>
              <a:buFont typeface="Arial" panose="020B0604020202020204" pitchFamily="34" charset="0"/>
              <a:buChar char="•"/>
            </a:pPr>
            <a:r>
              <a:rPr lang="en-US" sz="2800" dirty="0" smtClean="0">
                <a:cs typeface="Calibri" pitchFamily="34" charset="0"/>
              </a:rPr>
              <a:t>Contaminate </a:t>
            </a:r>
            <a:r>
              <a:rPr lang="en-US" sz="2800" dirty="0">
                <a:cs typeface="Calibri" pitchFamily="34" charset="0"/>
              </a:rPr>
              <a:t>surface and groundwater.</a:t>
            </a:r>
          </a:p>
          <a:p>
            <a:pPr marL="914400" lvl="1" indent="-457200">
              <a:lnSpc>
                <a:spcPts val="3200"/>
              </a:lnSpc>
              <a:buFont typeface="Arial" panose="020B0604020202020204" pitchFamily="34" charset="0"/>
              <a:buChar char="•"/>
            </a:pPr>
            <a:r>
              <a:rPr lang="en-US" sz="2800" dirty="0" smtClean="0">
                <a:cs typeface="Calibri" pitchFamily="34" charset="0"/>
              </a:rPr>
              <a:t>Degrade  overall health of the lawn.</a:t>
            </a:r>
          </a:p>
          <a:p>
            <a:pPr marL="457200" indent="-457200"/>
            <a:endParaRPr lang="en-US" sz="1800" dirty="0" smtClean="0">
              <a:latin typeface="Calibri" pitchFamily="34" charset="0"/>
              <a:cs typeface="Calibri" pitchFamily="34" charset="0"/>
            </a:endParaRPr>
          </a:p>
        </p:txBody>
      </p:sp>
      <p:pic>
        <p:nvPicPr>
          <p:cNvPr id="1027" name="Picture 3" descr="C:\Users\bvanclief\Desktop\o-PESTICIDES-facebook.jpg"/>
          <p:cNvPicPr>
            <a:picLocks noChangeAspect="1" noChangeArrowheads="1"/>
          </p:cNvPicPr>
          <p:nvPr/>
        </p:nvPicPr>
        <p:blipFill>
          <a:blip r:embed="rId3"/>
          <a:srcRect/>
          <a:stretch>
            <a:fillRect/>
          </a:stretch>
        </p:blipFill>
        <p:spPr bwMode="auto">
          <a:xfrm>
            <a:off x="3000603" y="5063978"/>
            <a:ext cx="3310890" cy="1924050"/>
          </a:xfrm>
          <a:prstGeom prst="rect">
            <a:avLst/>
          </a:prstGeom>
          <a:noFill/>
        </p:spPr>
      </p:pic>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1466" y="710431"/>
            <a:ext cx="8186774" cy="3416320"/>
          </a:xfrm>
          <a:prstGeom prst="rect">
            <a:avLst/>
          </a:prstGeom>
          <a:noFill/>
        </p:spPr>
        <p:txBody>
          <a:bodyPr wrap="square" rtlCol="0">
            <a:spAutoFit/>
          </a:bodyPr>
          <a:lstStyle/>
          <a:p>
            <a:endParaRPr lang="en-US" sz="2800" dirty="0" smtClean="0"/>
          </a:p>
          <a:p>
            <a:pPr marL="120650" indent="-120650">
              <a:buFont typeface="Wingdings" pitchFamily="2" charset="2"/>
              <a:buChar char="§"/>
            </a:pPr>
            <a:r>
              <a:rPr lang="en-US" sz="2800" dirty="0" smtClean="0"/>
              <a:t>What  organic turf management is</a:t>
            </a:r>
          </a:p>
          <a:p>
            <a:pPr marL="120650" indent="-120650"/>
            <a:endParaRPr lang="en-US" sz="1000" dirty="0" smtClean="0"/>
          </a:p>
          <a:p>
            <a:pPr marL="120650" indent="-120650">
              <a:buFont typeface="Wingdings" pitchFamily="2" charset="2"/>
              <a:buChar char="§"/>
            </a:pPr>
            <a:r>
              <a:rPr lang="en-US" sz="2800" dirty="0" smtClean="0"/>
              <a:t> The benefits of </a:t>
            </a:r>
            <a:r>
              <a:rPr lang="en-US" sz="2800" dirty="0"/>
              <a:t>o</a:t>
            </a:r>
            <a:r>
              <a:rPr lang="en-US" sz="2800" dirty="0" smtClean="0"/>
              <a:t>rganic management</a:t>
            </a:r>
          </a:p>
          <a:p>
            <a:pPr marL="120650" indent="-120650"/>
            <a:endParaRPr lang="en-US" sz="1000" dirty="0" smtClean="0"/>
          </a:p>
          <a:p>
            <a:pPr marL="120650" indent="-120650">
              <a:buFont typeface="Wingdings" pitchFamily="2" charset="2"/>
              <a:buChar char="§"/>
            </a:pPr>
            <a:r>
              <a:rPr lang="en-US" sz="2800" dirty="0" smtClean="0"/>
              <a:t>How to use organic cultural </a:t>
            </a:r>
            <a:r>
              <a:rPr lang="en-US" sz="2800" dirty="0"/>
              <a:t>p</a:t>
            </a:r>
            <a:r>
              <a:rPr lang="en-US" sz="2800" dirty="0" smtClean="0"/>
              <a:t>ractices to maintain &amp; enhance the landscape</a:t>
            </a:r>
          </a:p>
          <a:p>
            <a:pPr marL="120650" indent="-120650"/>
            <a:endParaRPr lang="en-US" sz="2000" dirty="0" smtClean="0">
              <a:latin typeface="Century Gothic" pitchFamily="34" charset="0"/>
            </a:endParaRPr>
          </a:p>
          <a:p>
            <a:pPr marL="120650" indent="-120650"/>
            <a:endParaRPr lang="en-US" dirty="0" smtClean="0"/>
          </a:p>
          <a:p>
            <a:pPr marL="120650" indent="-120650">
              <a:buFont typeface="Wingdings" pitchFamily="2" charset="2"/>
              <a:buChar char="§"/>
            </a:pPr>
            <a:endParaRPr lang="en-US" dirty="0"/>
          </a:p>
        </p:txBody>
      </p:sp>
      <p:pic>
        <p:nvPicPr>
          <p:cNvPr id="1026" name="Picture 2" descr="C:\Users\bvanclief\Desktop\kids on lawn.jpg"/>
          <p:cNvPicPr>
            <a:picLocks noChangeAspect="1" noChangeArrowheads="1"/>
          </p:cNvPicPr>
          <p:nvPr/>
        </p:nvPicPr>
        <p:blipFill>
          <a:blip r:embed="rId3"/>
          <a:srcRect/>
          <a:stretch>
            <a:fillRect/>
          </a:stretch>
        </p:blipFill>
        <p:spPr bwMode="auto">
          <a:xfrm>
            <a:off x="5503926" y="4476750"/>
            <a:ext cx="3457194" cy="2304796"/>
          </a:xfrm>
          <a:prstGeom prst="rect">
            <a:avLst/>
          </a:prstGeom>
          <a:noFill/>
        </p:spPr>
      </p:pic>
      <p:sp>
        <p:nvSpPr>
          <p:cNvPr id="5" name="TextBox 4"/>
          <p:cNvSpPr txBox="1"/>
          <p:nvPr/>
        </p:nvSpPr>
        <p:spPr>
          <a:xfrm>
            <a:off x="605308" y="3233166"/>
            <a:ext cx="4624298" cy="2246769"/>
          </a:xfrm>
          <a:prstGeom prst="rect">
            <a:avLst/>
          </a:prstGeom>
          <a:noFill/>
        </p:spPr>
        <p:txBody>
          <a:bodyPr wrap="square" rtlCol="0">
            <a:spAutoFit/>
          </a:bodyPr>
          <a:lstStyle/>
          <a:p>
            <a:pPr marL="120650" indent="-120650">
              <a:buFont typeface="Wingdings" pitchFamily="2" charset="2"/>
              <a:buChar char="§"/>
            </a:pPr>
            <a:r>
              <a:rPr lang="en-US" sz="2800" dirty="0" smtClean="0"/>
              <a:t>Preferred procedures for organic turf management</a:t>
            </a:r>
          </a:p>
          <a:p>
            <a:pPr marL="120650" indent="-120650">
              <a:buFont typeface="Wingdings" pitchFamily="2" charset="2"/>
              <a:buChar char="§"/>
            </a:pPr>
            <a:endParaRPr lang="en-US" sz="1000" dirty="0" smtClean="0"/>
          </a:p>
          <a:p>
            <a:pPr marL="120650" indent="-120650">
              <a:buFont typeface="Wingdings" pitchFamily="2" charset="2"/>
              <a:buChar char="§"/>
            </a:pPr>
            <a:r>
              <a:rPr lang="en-US" sz="2800" dirty="0" smtClean="0"/>
              <a:t> The best tools &amp; equipment to use</a:t>
            </a:r>
          </a:p>
          <a:p>
            <a:endParaRPr lang="en-US" dirty="0"/>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62164" y="114300"/>
            <a:ext cx="3780202" cy="769441"/>
          </a:xfrm>
          <a:prstGeom prst="rect">
            <a:avLst/>
          </a:prstGeom>
          <a:noFill/>
        </p:spPr>
        <p:txBody>
          <a:bodyPr wrap="none" rtlCol="0">
            <a:spAutoFit/>
          </a:bodyPr>
          <a:lstStyle/>
          <a:p>
            <a:pPr algn="ctr"/>
            <a:r>
              <a:rPr lang="en-US" sz="4400" b="1" dirty="0" smtClean="0">
                <a:solidFill>
                  <a:schemeClr val="tx1">
                    <a:lumMod val="65000"/>
                    <a:lumOff val="35000"/>
                  </a:schemeClr>
                </a:solidFill>
                <a:latin typeface="Century Gothic" pitchFamily="34" charset="0"/>
              </a:rPr>
              <a:t>You Learned:</a:t>
            </a:r>
            <a:endParaRPr lang="en-US" sz="4400" b="1" dirty="0">
              <a:solidFill>
                <a:schemeClr val="tx1">
                  <a:lumMod val="65000"/>
                  <a:lumOff val="35000"/>
                </a:schemeClr>
              </a:solidFill>
              <a:latin typeface="Century Gothic"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19325" y="197755"/>
            <a:ext cx="4771570" cy="1196741"/>
          </a:xfrm>
        </p:spPr>
        <p:txBody>
          <a:bodyPr/>
          <a:lstStyle/>
          <a:p>
            <a:r>
              <a:rPr lang="en-US" sz="3600" dirty="0" smtClean="0">
                <a:solidFill>
                  <a:schemeClr val="tx1">
                    <a:lumMod val="65000"/>
                    <a:lumOff val="35000"/>
                  </a:schemeClr>
                </a:solidFill>
                <a:latin typeface="Century Gothic" pitchFamily="34" charset="0"/>
                <a:ea typeface="+mj-ea"/>
                <a:cs typeface="Calibri" pitchFamily="34" charset="0"/>
              </a:rPr>
              <a:t>THANK YOU TO OUR </a:t>
            </a:r>
          </a:p>
          <a:p>
            <a:r>
              <a:rPr lang="en-US" sz="3600" dirty="0" smtClean="0">
                <a:solidFill>
                  <a:schemeClr val="tx1">
                    <a:lumMod val="65000"/>
                    <a:lumOff val="35000"/>
                  </a:schemeClr>
                </a:solidFill>
                <a:latin typeface="Century Gothic" pitchFamily="34" charset="0"/>
                <a:ea typeface="+mj-ea"/>
                <a:cs typeface="Calibri" pitchFamily="34" charset="0"/>
              </a:rPr>
              <a:t>FUNDER &amp; PARTNERS</a:t>
            </a:r>
          </a:p>
          <a:p>
            <a:pPr algn="r"/>
            <a:endParaRPr lang="en-US" dirty="0" smtClean="0"/>
          </a:p>
          <a:p>
            <a:endParaRPr lang="en-US" dirty="0"/>
          </a:p>
        </p:txBody>
      </p:sp>
      <p:pic>
        <p:nvPicPr>
          <p:cNvPr id="4" name="Picture 3" descr="https://lh6.googleusercontent.com/-iEKEnWTCfsg/AAAAAAAAAAI/AAAAAAAAAFI/nC3EdfH9gdM/s120-c/photo.jpg"/>
          <p:cNvPicPr>
            <a:picLocks noChangeAspect="1" noChangeArrowheads="1"/>
          </p:cNvPicPr>
          <p:nvPr/>
        </p:nvPicPr>
        <p:blipFill>
          <a:blip r:embed="rId3"/>
          <a:srcRect/>
          <a:stretch>
            <a:fillRect/>
          </a:stretch>
        </p:blipFill>
        <p:spPr bwMode="auto">
          <a:xfrm>
            <a:off x="5552444" y="197755"/>
            <a:ext cx="3134359" cy="3134362"/>
          </a:xfrm>
          <a:prstGeom prst="rect">
            <a:avLst/>
          </a:prstGeom>
          <a:noFill/>
        </p:spPr>
      </p:pic>
      <p:pic>
        <p:nvPicPr>
          <p:cNvPr id="6" name="Picture 6" descr="GreenTreks"/>
          <p:cNvPicPr>
            <a:picLocks noChangeAspect="1" noChangeArrowheads="1"/>
          </p:cNvPicPr>
          <p:nvPr/>
        </p:nvPicPr>
        <p:blipFill>
          <a:blip r:embed="rId4"/>
          <a:srcRect/>
          <a:stretch>
            <a:fillRect/>
          </a:stretch>
        </p:blipFill>
        <p:spPr bwMode="auto">
          <a:xfrm>
            <a:off x="4008120" y="5088029"/>
            <a:ext cx="3799950" cy="1014360"/>
          </a:xfrm>
          <a:prstGeom prst="rect">
            <a:avLst/>
          </a:prstGeom>
          <a:noFill/>
        </p:spPr>
      </p:pic>
      <p:pic>
        <p:nvPicPr>
          <p:cNvPr id="1026" name="Picture 2" descr="AKRF-25"/>
          <p:cNvPicPr>
            <a:picLocks noChangeAspect="1" noChangeArrowheads="1"/>
          </p:cNvPicPr>
          <p:nvPr/>
        </p:nvPicPr>
        <p:blipFill>
          <a:blip r:embed="rId5"/>
          <a:srcRect/>
          <a:stretch>
            <a:fillRect/>
          </a:stretch>
        </p:blipFill>
        <p:spPr bwMode="auto">
          <a:xfrm>
            <a:off x="1175189" y="5035589"/>
            <a:ext cx="1809750" cy="1066800"/>
          </a:xfrm>
          <a:prstGeom prst="rect">
            <a:avLst/>
          </a:prstGeom>
          <a:noFill/>
          <a:ln w="9525">
            <a:noFill/>
            <a:miter lim="800000"/>
            <a:headEnd/>
            <a:tailEnd/>
          </a:ln>
        </p:spPr>
      </p:pic>
      <p:sp>
        <p:nvSpPr>
          <p:cNvPr id="7" name="Rectangle 6"/>
          <p:cNvSpPr/>
          <p:nvPr/>
        </p:nvSpPr>
        <p:spPr>
          <a:xfrm>
            <a:off x="576935" y="3332117"/>
            <a:ext cx="4572000" cy="1200329"/>
          </a:xfrm>
          <a:prstGeom prst="rect">
            <a:avLst/>
          </a:prstGeom>
        </p:spPr>
        <p:txBody>
          <a:bodyPr>
            <a:spAutoFit/>
          </a:bodyPr>
          <a:lstStyle/>
          <a:p>
            <a:r>
              <a:rPr lang="en-US" b="1" dirty="0" smtClean="0">
                <a:solidFill>
                  <a:srgbClr val="004080"/>
                </a:solidFill>
                <a:latin typeface="Arial"/>
                <a:cs typeface="Arial"/>
              </a:rPr>
              <a:t>Pennsylvania Horticultural Society</a:t>
            </a:r>
          </a:p>
          <a:p>
            <a:r>
              <a:rPr lang="en-US" b="1" dirty="0" smtClean="0">
                <a:solidFill>
                  <a:srgbClr val="004080"/>
                </a:solidFill>
                <a:latin typeface="Arial"/>
                <a:cs typeface="Arial"/>
              </a:rPr>
              <a:t>100 North 20th Street</a:t>
            </a:r>
          </a:p>
          <a:p>
            <a:r>
              <a:rPr lang="en-US" b="1" dirty="0" smtClean="0">
                <a:solidFill>
                  <a:srgbClr val="004080"/>
                </a:solidFill>
                <a:latin typeface="Arial"/>
                <a:cs typeface="Arial"/>
              </a:rPr>
              <a:t>Philadelphia, PA  19103</a:t>
            </a:r>
          </a:p>
          <a:p>
            <a:r>
              <a:rPr lang="en-US" dirty="0" smtClean="0">
                <a:solidFill>
                  <a:prstClr val="black"/>
                </a:solidFill>
                <a:hlinkClick r:id="rId6"/>
              </a:rPr>
              <a:t>www.phsonline.org</a:t>
            </a:r>
            <a:endParaRPr lang="en-US" dirty="0" smtClean="0">
              <a:solidFill>
                <a:prstClr val="black"/>
              </a:solidFill>
            </a:endParaRPr>
          </a:p>
        </p:txBody>
      </p:sp>
      <p:pic>
        <p:nvPicPr>
          <p:cNvPr id="3" name="Picture 2" descr="Slid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6106" y="185742"/>
            <a:ext cx="7842574" cy="646331"/>
          </a:xfrm>
          <a:prstGeom prst="rect">
            <a:avLst/>
          </a:prstGeom>
        </p:spPr>
        <p:txBody>
          <a:bodyPr wrap="square">
            <a:spAutoFit/>
          </a:bodyPr>
          <a:lstStyle/>
          <a:p>
            <a:pPr algn="ctr"/>
            <a:r>
              <a:rPr lang="en-US" sz="3600" b="1" dirty="0" smtClean="0">
                <a:solidFill>
                  <a:schemeClr val="tx1">
                    <a:lumMod val="65000"/>
                    <a:lumOff val="35000"/>
                  </a:schemeClr>
                </a:solidFill>
                <a:latin typeface="Century Gothic" pitchFamily="34" charset="0"/>
              </a:rPr>
              <a:t>How Do Chemical Fertilizers </a:t>
            </a:r>
            <a:r>
              <a:rPr lang="en-US" sz="3600" b="1" dirty="0">
                <a:solidFill>
                  <a:schemeClr val="tx1">
                    <a:lumMod val="65000"/>
                    <a:lumOff val="35000"/>
                  </a:schemeClr>
                </a:solidFill>
                <a:latin typeface="Century Gothic" pitchFamily="34" charset="0"/>
              </a:rPr>
              <a:t>W</a:t>
            </a:r>
            <a:r>
              <a:rPr lang="en-US" sz="3600" b="1" dirty="0" smtClean="0">
                <a:solidFill>
                  <a:schemeClr val="tx1">
                    <a:lumMod val="65000"/>
                    <a:lumOff val="35000"/>
                  </a:schemeClr>
                </a:solidFill>
                <a:latin typeface="Century Gothic" pitchFamily="34" charset="0"/>
              </a:rPr>
              <a:t>ork?</a:t>
            </a:r>
            <a:endParaRPr lang="en-US" sz="3600" dirty="0">
              <a:solidFill>
                <a:schemeClr val="tx1">
                  <a:lumMod val="65000"/>
                  <a:lumOff val="35000"/>
                </a:schemeClr>
              </a:solidFill>
              <a:latin typeface="Century Gothic"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21" y="1293963"/>
            <a:ext cx="3027554" cy="4321834"/>
          </a:xfrm>
          <a:prstGeom prst="rect">
            <a:avLst/>
          </a:prstGeom>
        </p:spPr>
      </p:pic>
      <p:sp>
        <p:nvSpPr>
          <p:cNvPr id="5" name="Oval 4"/>
          <p:cNvSpPr/>
          <p:nvPr/>
        </p:nvSpPr>
        <p:spPr>
          <a:xfrm>
            <a:off x="1403375" y="2596117"/>
            <a:ext cx="1426321" cy="65018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TextBox 5"/>
          <p:cNvSpPr txBox="1"/>
          <p:nvPr/>
        </p:nvSpPr>
        <p:spPr>
          <a:xfrm>
            <a:off x="3807460" y="1194061"/>
            <a:ext cx="5336540" cy="2985433"/>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Water-soluble chemicals dissolve into useable form with rain or irrigation.</a:t>
            </a:r>
          </a:p>
          <a:p>
            <a:pPr marL="285750" indent="-285750"/>
            <a:endParaRPr lang="en-US" sz="1000" dirty="0" smtClean="0"/>
          </a:p>
          <a:p>
            <a:pPr marL="285750" indent="-285750">
              <a:buFont typeface="Arial" panose="020B0604020202020204" pitchFamily="34" charset="0"/>
              <a:buChar char="•"/>
            </a:pPr>
            <a:r>
              <a:rPr lang="en-US" sz="2800" dirty="0" smtClean="0"/>
              <a:t>Immediate uptake by plant roots</a:t>
            </a:r>
          </a:p>
          <a:p>
            <a:pPr marL="285750" indent="-285750">
              <a:buFont typeface="Arial" panose="020B0604020202020204" pitchFamily="34" charset="0"/>
              <a:buChar char="•"/>
            </a:pPr>
            <a:endParaRPr lang="en-US" sz="1000" dirty="0" smtClean="0"/>
          </a:p>
          <a:p>
            <a:pPr marL="285750" indent="-285750">
              <a:buFont typeface="Arial" panose="020B0604020202020204" pitchFamily="34" charset="0"/>
              <a:buChar char="•"/>
            </a:pPr>
            <a:r>
              <a:rPr lang="en-US" sz="2800" dirty="0" smtClean="0"/>
              <a:t>Excess runs off into storm sewers or nearby waterways</a:t>
            </a:r>
            <a:endParaRPr lang="en-US" sz="2800" dirty="0"/>
          </a:p>
        </p:txBody>
      </p:sp>
      <p:sp>
        <p:nvSpPr>
          <p:cNvPr id="7" name="Oval 6"/>
          <p:cNvSpPr/>
          <p:nvPr/>
        </p:nvSpPr>
        <p:spPr>
          <a:xfrm>
            <a:off x="1403375" y="5194860"/>
            <a:ext cx="387325" cy="151840"/>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cxnSp>
        <p:nvCxnSpPr>
          <p:cNvPr id="9" name="Straight Arrow Connector 8"/>
          <p:cNvCxnSpPr/>
          <p:nvPr/>
        </p:nvCxnSpPr>
        <p:spPr>
          <a:xfrm flipH="1">
            <a:off x="2679700" y="4889500"/>
            <a:ext cx="1343660" cy="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4" name="Straight Arrow Connector 13"/>
          <p:cNvCxnSpPr/>
          <p:nvPr/>
        </p:nvCxnSpPr>
        <p:spPr>
          <a:xfrm flipH="1" flipV="1">
            <a:off x="3009900" y="4787901"/>
            <a:ext cx="1013460" cy="10159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a:xfrm>
            <a:off x="3972052" y="4444004"/>
            <a:ext cx="5120640" cy="2523768"/>
          </a:xfrm>
          <a:prstGeom prst="rect">
            <a:avLst/>
          </a:prstGeom>
          <a:noFill/>
        </p:spPr>
        <p:txBody>
          <a:bodyPr wrap="square" rtlCol="0">
            <a:spAutoFit/>
          </a:bodyPr>
          <a:lstStyle/>
          <a:p>
            <a:r>
              <a:rPr lang="en-US" sz="2800" dirty="0" smtClean="0"/>
              <a:t>3-part number indicates N-P-K </a:t>
            </a:r>
          </a:p>
          <a:p>
            <a:r>
              <a:rPr lang="en-US" sz="2800" dirty="0" smtClean="0"/>
              <a:t>Nitrogen(N)-</a:t>
            </a:r>
          </a:p>
          <a:p>
            <a:r>
              <a:rPr lang="en-US" sz="2800" dirty="0" smtClean="0"/>
              <a:t>Phosphorus(P)</a:t>
            </a:r>
          </a:p>
          <a:p>
            <a:r>
              <a:rPr lang="en-US" sz="2800" dirty="0" smtClean="0"/>
              <a:t>Potassium(K)</a:t>
            </a:r>
          </a:p>
          <a:p>
            <a:r>
              <a:rPr lang="en-US" sz="2800" dirty="0" smtClean="0"/>
              <a:t>These amounts are very high!</a:t>
            </a:r>
          </a:p>
          <a:p>
            <a:endParaRPr lang="en-US" dirty="0" smtClean="0"/>
          </a:p>
        </p:txBody>
      </p:sp>
      <p:cxnSp>
        <p:nvCxnSpPr>
          <p:cNvPr id="10" name="Straight Connector 9"/>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20077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68656" y="226060"/>
            <a:ext cx="9964928" cy="685800"/>
          </a:xfrm>
        </p:spPr>
        <p:txBody>
          <a:bodyPr/>
          <a:lstStyle/>
          <a:p>
            <a:pPr algn="ctr"/>
            <a:r>
              <a:rPr lang="en-US" dirty="0" smtClean="0">
                <a:solidFill>
                  <a:schemeClr val="tx1">
                    <a:lumMod val="65000"/>
                    <a:lumOff val="35000"/>
                  </a:schemeClr>
                </a:solidFill>
                <a:latin typeface="Century Gothic" pitchFamily="34" charset="0"/>
              </a:rPr>
              <a:t>So My Lawn </a:t>
            </a:r>
            <a:r>
              <a:rPr lang="en-US" u="sng" dirty="0" smtClean="0">
                <a:solidFill>
                  <a:schemeClr val="tx1">
                    <a:lumMod val="65000"/>
                    <a:lumOff val="35000"/>
                  </a:schemeClr>
                </a:solidFill>
                <a:latin typeface="Century Gothic" pitchFamily="34" charset="0"/>
              </a:rPr>
              <a:t>IS</a:t>
            </a:r>
            <a:r>
              <a:rPr lang="en-US" dirty="0" smtClean="0">
                <a:solidFill>
                  <a:schemeClr val="tx1">
                    <a:lumMod val="65000"/>
                    <a:lumOff val="35000"/>
                  </a:schemeClr>
                </a:solidFill>
                <a:latin typeface="Century Gothic" pitchFamily="34" charset="0"/>
              </a:rPr>
              <a:t> Green – What’s the Problem?</a:t>
            </a:r>
          </a:p>
          <a:p>
            <a:pPr algn="ctr"/>
            <a:r>
              <a:rPr lang="en-US" dirty="0" smtClean="0">
                <a:solidFill>
                  <a:schemeClr val="tx1">
                    <a:lumMod val="65000"/>
                    <a:lumOff val="35000"/>
                  </a:schemeClr>
                </a:solidFill>
                <a:latin typeface="Century Gothic" pitchFamily="34" charset="0"/>
              </a:rPr>
              <a:t>						</a:t>
            </a:r>
            <a:endParaRPr lang="en-US" dirty="0">
              <a:solidFill>
                <a:schemeClr val="tx1">
                  <a:lumMod val="65000"/>
                  <a:lumOff val="35000"/>
                </a:schemeClr>
              </a:solidFill>
              <a:latin typeface="Century Gothic" pitchFamily="34" charset="0"/>
            </a:endParaRPr>
          </a:p>
        </p:txBody>
      </p:sp>
      <p:sp>
        <p:nvSpPr>
          <p:cNvPr id="3" name="Rectangle 2"/>
          <p:cNvSpPr/>
          <p:nvPr/>
        </p:nvSpPr>
        <p:spPr>
          <a:xfrm>
            <a:off x="1071880" y="1128268"/>
            <a:ext cx="8026400" cy="3754874"/>
          </a:xfrm>
          <a:prstGeom prst="rect">
            <a:avLst/>
          </a:prstGeom>
        </p:spPr>
        <p:txBody>
          <a:bodyPr wrap="square">
            <a:spAutoFit/>
          </a:bodyPr>
          <a:lstStyle/>
          <a:p>
            <a:pPr marL="285750" indent="-285750">
              <a:buFont typeface="Arial" panose="020B0604020202020204" pitchFamily="34" charset="0"/>
              <a:buChar char="•"/>
            </a:pPr>
            <a:endParaRPr lang="en-US" dirty="0"/>
          </a:p>
          <a:p>
            <a:r>
              <a:rPr lang="en-US" sz="2800" dirty="0" smtClean="0"/>
              <a:t>Excess fertilization is the problem!  </a:t>
            </a:r>
          </a:p>
          <a:p>
            <a:endParaRPr lang="en-US" sz="1000" dirty="0" smtClean="0"/>
          </a:p>
          <a:p>
            <a:r>
              <a:rPr lang="en-US" sz="2800" dirty="0" smtClean="0"/>
              <a:t>Excess chemicals will wash </a:t>
            </a:r>
            <a:r>
              <a:rPr lang="en-US" sz="2800" dirty="0"/>
              <a:t>away, the lawn turns brown again, and you must buy more</a:t>
            </a:r>
            <a:r>
              <a:rPr lang="en-US" sz="2800" dirty="0" smtClean="0"/>
              <a:t>!</a:t>
            </a:r>
          </a:p>
          <a:p>
            <a:endParaRPr lang="en-US" sz="1000" dirty="0" smtClean="0"/>
          </a:p>
          <a:p>
            <a:r>
              <a:rPr lang="en-US" sz="2800" dirty="0" smtClean="0"/>
              <a:t>But it DOES NOT GO AWAY it drains to storm-sewers and waterways.</a:t>
            </a:r>
          </a:p>
          <a:p>
            <a:pPr algn="ctr"/>
            <a:r>
              <a:rPr lang="en-US" sz="2400" dirty="0" smtClean="0">
                <a:latin typeface="Century Gothic" pitchFamily="34" charset="0"/>
              </a:rPr>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986" y="3661981"/>
            <a:ext cx="4241038" cy="3180779"/>
          </a:xfrm>
          <a:prstGeom prst="rect">
            <a:avLst/>
          </a:prstGeom>
        </p:spPr>
      </p:pic>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72086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75641" y="204724"/>
            <a:ext cx="7771170" cy="685800"/>
          </a:xfrm>
        </p:spPr>
        <p:txBody>
          <a:bodyPr/>
          <a:lstStyle/>
          <a:p>
            <a:pPr algn="ctr"/>
            <a:r>
              <a:rPr lang="en-US" sz="3600" dirty="0" smtClean="0">
                <a:solidFill>
                  <a:schemeClr val="tx1">
                    <a:lumMod val="65000"/>
                    <a:lumOff val="35000"/>
                  </a:schemeClr>
                </a:solidFill>
                <a:latin typeface="Century Gothic" pitchFamily="34" charset="0"/>
              </a:rPr>
              <a:t>Nonpoint Source </a:t>
            </a:r>
            <a:r>
              <a:rPr lang="en-US" sz="3600" dirty="0">
                <a:solidFill>
                  <a:schemeClr val="tx1">
                    <a:lumMod val="65000"/>
                    <a:lumOff val="35000"/>
                  </a:schemeClr>
                </a:solidFill>
                <a:latin typeface="Century Gothic" pitchFamily="34" charset="0"/>
              </a:rPr>
              <a:t>Pollution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36" y="4911184"/>
            <a:ext cx="3224267" cy="164034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2872" y="2555270"/>
            <a:ext cx="2448697" cy="3168902"/>
          </a:xfrm>
          <a:prstGeom prst="rect">
            <a:avLst/>
          </a:prstGeom>
        </p:spPr>
      </p:pic>
      <p:sp>
        <p:nvSpPr>
          <p:cNvPr id="9" name="TextBox 8"/>
          <p:cNvSpPr txBox="1"/>
          <p:nvPr/>
        </p:nvSpPr>
        <p:spPr>
          <a:xfrm>
            <a:off x="3644891" y="5207643"/>
            <a:ext cx="2107769" cy="923330"/>
          </a:xfrm>
          <a:prstGeom prst="rect">
            <a:avLst/>
          </a:prstGeom>
          <a:noFill/>
        </p:spPr>
        <p:txBody>
          <a:bodyPr wrap="square" rtlCol="0">
            <a:spAutoFit/>
          </a:bodyPr>
          <a:lstStyle/>
          <a:p>
            <a:r>
              <a:rPr lang="en-US" dirty="0" smtClean="0"/>
              <a:t>Algae plumes create</a:t>
            </a:r>
          </a:p>
          <a:p>
            <a:r>
              <a:rPr lang="en-US" dirty="0" smtClean="0"/>
              <a:t>“deadzones” around the world</a:t>
            </a:r>
            <a:endParaRPr lang="en-US" dirty="0"/>
          </a:p>
        </p:txBody>
      </p:sp>
      <p:sp>
        <p:nvSpPr>
          <p:cNvPr id="10" name="TextBox 9"/>
          <p:cNvSpPr txBox="1"/>
          <p:nvPr/>
        </p:nvSpPr>
        <p:spPr>
          <a:xfrm>
            <a:off x="5734372" y="1937288"/>
            <a:ext cx="3099662" cy="646331"/>
          </a:xfrm>
          <a:prstGeom prst="rect">
            <a:avLst/>
          </a:prstGeom>
          <a:noFill/>
        </p:spPr>
        <p:txBody>
          <a:bodyPr wrap="square" rtlCol="0">
            <a:spAutoFit/>
          </a:bodyPr>
          <a:lstStyle/>
          <a:p>
            <a:r>
              <a:rPr lang="en-US" dirty="0" smtClean="0"/>
              <a:t>Algae plumes in Delaware and Chesapeake Bays</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700" y="1734395"/>
            <a:ext cx="4563562" cy="3023360"/>
          </a:xfrm>
          <a:prstGeom prst="rect">
            <a:avLst/>
          </a:prstGeom>
        </p:spPr>
      </p:pic>
      <p:sp>
        <p:nvSpPr>
          <p:cNvPr id="14" name="TextBox 13"/>
          <p:cNvSpPr txBox="1"/>
          <p:nvPr/>
        </p:nvSpPr>
        <p:spPr>
          <a:xfrm>
            <a:off x="1499616" y="1188720"/>
            <a:ext cx="3704860" cy="523220"/>
          </a:xfrm>
          <a:prstGeom prst="rect">
            <a:avLst/>
          </a:prstGeom>
          <a:noFill/>
        </p:spPr>
        <p:txBody>
          <a:bodyPr wrap="none" rtlCol="0">
            <a:spAutoFit/>
          </a:bodyPr>
          <a:lstStyle/>
          <a:p>
            <a:r>
              <a:rPr lang="en-US" sz="2800" dirty="0" smtClean="0">
                <a:latin typeface="Century Gothic" pitchFamily="34" charset="0"/>
              </a:rPr>
              <a:t>It’s about the runoff!</a:t>
            </a:r>
            <a:endParaRPr lang="en-US" sz="2800" dirty="0">
              <a:latin typeface="Century Gothic" pitchFamily="34" charset="0"/>
            </a:endParaRPr>
          </a:p>
        </p:txBody>
      </p:sp>
      <p:sp>
        <p:nvSpPr>
          <p:cNvPr id="11" name="Left Arrow 10"/>
          <p:cNvSpPr/>
          <p:nvPr/>
        </p:nvSpPr>
        <p:spPr>
          <a:xfrm>
            <a:off x="7379208" y="4984336"/>
            <a:ext cx="978408" cy="263733"/>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8424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55482" y="174625"/>
            <a:ext cx="7000875" cy="1470025"/>
          </a:xfrm>
          <a:prstGeom prst="rect">
            <a:avLst/>
          </a:prstGeom>
        </p:spPr>
        <p:txBody>
          <a:bodyPr/>
          <a:lstStyle/>
          <a:p>
            <a:r>
              <a:rPr lang="en-US" sz="3600" b="1" dirty="0" smtClean="0">
                <a:solidFill>
                  <a:schemeClr val="tx1">
                    <a:lumMod val="65000"/>
                    <a:lumOff val="35000"/>
                  </a:schemeClr>
                </a:solidFill>
                <a:latin typeface="Century Gothic" pitchFamily="34" charset="0"/>
                <a:ea typeface="+mn-ea"/>
                <a:cs typeface="Arial"/>
              </a:rPr>
              <a:t>New &amp; Improved!</a:t>
            </a:r>
            <a:endParaRPr lang="en-US" sz="3600" b="1" dirty="0">
              <a:solidFill>
                <a:schemeClr val="tx1">
                  <a:lumMod val="65000"/>
                  <a:lumOff val="35000"/>
                </a:schemeClr>
              </a:solidFill>
              <a:latin typeface="Century Gothic" pitchFamily="34" charset="0"/>
              <a:ea typeface="+mn-ea"/>
              <a:cs typeface="Arial"/>
            </a:endParaRPr>
          </a:p>
        </p:txBody>
      </p:sp>
      <p:sp>
        <p:nvSpPr>
          <p:cNvPr id="8" name="TextBox 7"/>
          <p:cNvSpPr txBox="1"/>
          <p:nvPr/>
        </p:nvSpPr>
        <p:spPr>
          <a:xfrm>
            <a:off x="1055482" y="1049160"/>
            <a:ext cx="7465282" cy="2246769"/>
          </a:xfrm>
          <a:prstGeom prst="rect">
            <a:avLst/>
          </a:prstGeom>
          <a:noFill/>
        </p:spPr>
        <p:txBody>
          <a:bodyPr wrap="square" rtlCol="0">
            <a:spAutoFit/>
          </a:bodyPr>
          <a:lstStyle/>
          <a:p>
            <a:r>
              <a:rPr lang="en-US" sz="2800" dirty="0" smtClean="0"/>
              <a:t>We need to change the way we maintain public  and private landscapes.</a:t>
            </a:r>
          </a:p>
          <a:p>
            <a:endParaRPr lang="en-US" sz="1000" dirty="0" smtClean="0"/>
          </a:p>
          <a:p>
            <a:r>
              <a:rPr lang="en-US" sz="2800" dirty="0" smtClean="0"/>
              <a:t>	     To preserve our environment, we should use </a:t>
            </a:r>
          </a:p>
          <a:p>
            <a:r>
              <a:rPr lang="en-US" sz="2800" dirty="0" smtClean="0"/>
              <a:t>		ecologically friendly methods and materials. </a:t>
            </a:r>
          </a:p>
          <a:p>
            <a:endParaRPr lang="en-US" dirty="0" smtClean="0">
              <a:latin typeface="Calibri" pitchFamily="34" charset="0"/>
              <a:cs typeface="Calibri" pitchFamily="34" charset="0"/>
            </a:endParaRPr>
          </a:p>
        </p:txBody>
      </p:sp>
      <p:pic>
        <p:nvPicPr>
          <p:cNvPr id="5" name="Picture 5" descr="DSCN1918"/>
          <p:cNvPicPr>
            <a:picLocks noChangeAspect="1" noChangeArrowheads="1"/>
          </p:cNvPicPr>
          <p:nvPr/>
        </p:nvPicPr>
        <p:blipFill>
          <a:blip r:embed="rId3" cstate="print"/>
          <a:srcRect t="18712" b="6528"/>
          <a:stretch>
            <a:fillRect/>
          </a:stretch>
        </p:blipFill>
        <p:spPr bwMode="auto">
          <a:xfrm>
            <a:off x="2112579" y="3243604"/>
            <a:ext cx="7016181" cy="3614396"/>
          </a:xfrm>
          <a:prstGeom prst="rect">
            <a:avLst/>
          </a:prstGeom>
          <a:noFill/>
          <a:ln w="9525">
            <a:noFill/>
            <a:miter lim="800000"/>
            <a:headEnd/>
            <a:tailEnd/>
          </a:ln>
        </p:spPr>
      </p:pic>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318" y="1277256"/>
            <a:ext cx="3177811" cy="2383358"/>
          </a:xfrm>
          <a:prstGeom prst="rect">
            <a:avLst/>
          </a:prstGeom>
        </p:spPr>
      </p:pic>
      <p:sp>
        <p:nvSpPr>
          <p:cNvPr id="2" name="Title 1"/>
          <p:cNvSpPr>
            <a:spLocks noGrp="1"/>
          </p:cNvSpPr>
          <p:nvPr>
            <p:ph type="ctrTitle" idx="4294967295"/>
          </p:nvPr>
        </p:nvSpPr>
        <p:spPr>
          <a:xfrm>
            <a:off x="1059046" y="180340"/>
            <a:ext cx="7000875" cy="1470025"/>
          </a:xfrm>
          <a:prstGeom prst="rect">
            <a:avLst/>
          </a:prstGeom>
        </p:spPr>
        <p:txBody>
          <a:bodyPr/>
          <a:lstStyle/>
          <a:p>
            <a:r>
              <a:rPr lang="en-US" sz="3600" b="1" dirty="0" smtClean="0">
                <a:solidFill>
                  <a:schemeClr val="tx1">
                    <a:lumMod val="65000"/>
                    <a:lumOff val="35000"/>
                  </a:schemeClr>
                </a:solidFill>
                <a:latin typeface="Century Gothic" pitchFamily="34" charset="0"/>
                <a:cs typeface="Calibri" pitchFamily="34" charset="0"/>
              </a:rPr>
              <a:t>A </a:t>
            </a:r>
            <a:r>
              <a:rPr lang="en-US" sz="3600" b="1" dirty="0" smtClean="0">
                <a:solidFill>
                  <a:schemeClr val="tx1">
                    <a:lumMod val="65000"/>
                    <a:lumOff val="35000"/>
                  </a:schemeClr>
                </a:solidFill>
                <a:latin typeface="Century Gothic" pitchFamily="34" charset="0"/>
                <a:ea typeface="+mn-ea"/>
                <a:cs typeface="Arial"/>
              </a:rPr>
              <a:t>Different</a:t>
            </a:r>
            <a:r>
              <a:rPr lang="en-US" sz="3600" b="1" dirty="0" smtClean="0">
                <a:solidFill>
                  <a:schemeClr val="tx1">
                    <a:lumMod val="65000"/>
                    <a:lumOff val="35000"/>
                  </a:schemeClr>
                </a:solidFill>
                <a:latin typeface="Century Gothic" pitchFamily="34" charset="0"/>
                <a:cs typeface="Calibri" pitchFamily="34" charset="0"/>
              </a:rPr>
              <a:t> Approach</a:t>
            </a:r>
            <a:endParaRPr lang="en-US" sz="3600" b="1" dirty="0">
              <a:solidFill>
                <a:schemeClr val="tx1">
                  <a:lumMod val="65000"/>
                  <a:lumOff val="35000"/>
                </a:schemeClr>
              </a:solidFill>
              <a:latin typeface="Century Gothic" pitchFamily="34" charset="0"/>
              <a:cs typeface="Calibri" pitchFamily="34" charset="0"/>
            </a:endParaRPr>
          </a:p>
        </p:txBody>
      </p:sp>
      <p:sp>
        <p:nvSpPr>
          <p:cNvPr id="8" name="TextBox 7"/>
          <p:cNvSpPr txBox="1"/>
          <p:nvPr/>
        </p:nvSpPr>
        <p:spPr>
          <a:xfrm>
            <a:off x="-698847" y="1238706"/>
            <a:ext cx="6651989" cy="6063198"/>
          </a:xfrm>
          <a:prstGeom prst="rect">
            <a:avLst/>
          </a:prstGeom>
          <a:noFill/>
        </p:spPr>
        <p:txBody>
          <a:bodyPr wrap="square" rtlCol="0">
            <a:spAutoFit/>
          </a:bodyPr>
          <a:lstStyle/>
          <a:p>
            <a:pPr lvl="1">
              <a:tabLst>
                <a:tab pos="457200" algn="l"/>
              </a:tabLst>
            </a:pPr>
            <a:endParaRPr lang="en-US" b="1" i="1" dirty="0" smtClean="0">
              <a:latin typeface="Calibri" pitchFamily="34" charset="0"/>
            </a:endParaRPr>
          </a:p>
          <a:p>
            <a:pPr lvl="3">
              <a:tabLst>
                <a:tab pos="457200" algn="l"/>
              </a:tabLst>
            </a:pPr>
            <a:r>
              <a:rPr lang="en-US" sz="2800" b="1" i="1" dirty="0" smtClean="0"/>
              <a:t>Conventional :</a:t>
            </a:r>
          </a:p>
          <a:p>
            <a:pPr marL="1714500" lvl="3" indent="-342900">
              <a:buFont typeface="Arial" panose="020B0604020202020204" pitchFamily="34" charset="0"/>
              <a:buChar char="•"/>
              <a:tabLst>
                <a:tab pos="457200" algn="l"/>
              </a:tabLst>
            </a:pPr>
            <a:r>
              <a:rPr lang="en-US" sz="2400" dirty="0" smtClean="0"/>
              <a:t>Synthetic Fertilizers</a:t>
            </a:r>
          </a:p>
          <a:p>
            <a:pPr marL="1714500" lvl="3" indent="-342900">
              <a:buFont typeface="Arial" panose="020B0604020202020204" pitchFamily="34" charset="0"/>
              <a:buChar char="•"/>
              <a:tabLst>
                <a:tab pos="457200" algn="l"/>
              </a:tabLst>
            </a:pPr>
            <a:r>
              <a:rPr lang="en-US" sz="2400" dirty="0" smtClean="0"/>
              <a:t>Chemical Pesticides</a:t>
            </a:r>
          </a:p>
          <a:p>
            <a:pPr marL="1714500" lvl="3" indent="-342900">
              <a:buFont typeface="Arial" panose="020B0604020202020204" pitchFamily="34" charset="0"/>
              <a:buChar char="•"/>
              <a:tabLst>
                <a:tab pos="457200" algn="l"/>
              </a:tabLst>
            </a:pPr>
            <a:r>
              <a:rPr lang="en-US" sz="2400" dirty="0" smtClean="0"/>
              <a:t>Generally low mowing heights</a:t>
            </a:r>
          </a:p>
          <a:p>
            <a:pPr marL="1714500" lvl="3" indent="-342900">
              <a:buFont typeface="Wingdings" panose="05000000000000000000" pitchFamily="2" charset="2"/>
              <a:buChar char="v"/>
              <a:tabLst>
                <a:tab pos="457200" algn="l"/>
              </a:tabLst>
            </a:pPr>
            <a:r>
              <a:rPr lang="en-US" sz="2400" i="1" u="sng" dirty="0"/>
              <a:t>Treats </a:t>
            </a:r>
            <a:r>
              <a:rPr lang="en-US" sz="2400" i="1" u="sng" dirty="0" smtClean="0"/>
              <a:t>symptoms </a:t>
            </a:r>
            <a:endParaRPr lang="en-US" sz="2400" i="1" u="sng" dirty="0"/>
          </a:p>
          <a:p>
            <a:pPr lvl="3">
              <a:tabLst>
                <a:tab pos="457200" algn="l"/>
              </a:tabLst>
            </a:pPr>
            <a:endParaRPr lang="en-US" sz="2400" b="1" i="1" dirty="0" smtClean="0"/>
          </a:p>
          <a:p>
            <a:pPr lvl="3">
              <a:tabLst>
                <a:tab pos="457200" algn="l"/>
              </a:tabLst>
            </a:pPr>
            <a:endParaRPr lang="en-US" sz="2400" b="1" i="1" dirty="0" smtClean="0"/>
          </a:p>
          <a:p>
            <a:pPr lvl="3">
              <a:tabLst>
                <a:tab pos="457200" algn="l"/>
              </a:tabLst>
            </a:pPr>
            <a:r>
              <a:rPr lang="en-US" sz="2800" b="1" i="1" dirty="0" smtClean="0"/>
              <a:t>Organic:</a:t>
            </a:r>
          </a:p>
          <a:p>
            <a:pPr marL="1714500" lvl="3" indent="-342900">
              <a:buFont typeface="Arial" panose="020B0604020202020204" pitchFamily="34" charset="0"/>
              <a:buChar char="•"/>
              <a:tabLst>
                <a:tab pos="457200" algn="l"/>
              </a:tabLst>
            </a:pPr>
            <a:r>
              <a:rPr lang="en-US" sz="2400" dirty="0" smtClean="0"/>
              <a:t>Natural, Organic product</a:t>
            </a:r>
          </a:p>
          <a:p>
            <a:pPr marL="1714500" lvl="3" indent="-342900">
              <a:buFont typeface="Arial" panose="020B0604020202020204" pitchFamily="34" charset="0"/>
              <a:buChar char="•"/>
              <a:tabLst>
                <a:tab pos="457200" algn="l"/>
              </a:tabLst>
            </a:pPr>
            <a:r>
              <a:rPr lang="en-US" sz="2400" dirty="0" smtClean="0"/>
              <a:t>Does not treat symptoms </a:t>
            </a:r>
          </a:p>
          <a:p>
            <a:pPr marL="1714500" lvl="3" indent="-342900">
              <a:buFont typeface="Arial" panose="020B0604020202020204" pitchFamily="34" charset="0"/>
              <a:buChar char="•"/>
              <a:tabLst>
                <a:tab pos="457200" algn="l"/>
              </a:tabLst>
            </a:pPr>
            <a:r>
              <a:rPr lang="en-US" sz="2400" dirty="0" smtClean="0"/>
              <a:t>Creates and establishes healthy soil</a:t>
            </a:r>
          </a:p>
          <a:p>
            <a:pPr marL="1714500" lvl="3" indent="-342900">
              <a:buFont typeface="Wingdings" panose="05000000000000000000" pitchFamily="2" charset="2"/>
              <a:buChar char="v"/>
              <a:tabLst>
                <a:tab pos="457200" algn="l"/>
              </a:tabLst>
            </a:pPr>
            <a:r>
              <a:rPr lang="en-US" sz="2400" i="1" u="sng" dirty="0" smtClean="0"/>
              <a:t>Solves Problems</a:t>
            </a:r>
          </a:p>
          <a:p>
            <a:pPr lvl="1">
              <a:tabLst>
                <a:tab pos="457200" algn="l"/>
              </a:tabLst>
            </a:pPr>
            <a:endParaRPr lang="en-US" sz="2000" dirty="0" smtClean="0"/>
          </a:p>
          <a:p>
            <a:pPr lvl="1">
              <a:tabLst>
                <a:tab pos="457200" algn="l"/>
              </a:tabLst>
            </a:pPr>
            <a:endParaRPr lang="en-US" b="1" i="1" dirty="0" smtClean="0">
              <a:latin typeface="Calibri" pitchFamily="34" charset="0"/>
            </a:endParaRPr>
          </a:p>
          <a:p>
            <a:pPr lvl="1">
              <a:tabLst>
                <a:tab pos="457200" algn="l"/>
              </a:tabLst>
            </a:pPr>
            <a:endParaRPr lang="en-US" b="1" dirty="0" smtClean="0">
              <a:latin typeface="Calibri" pitchFamily="34" charset="0"/>
            </a:endParaRPr>
          </a:p>
          <a:p>
            <a:endParaRPr lang="en-US" dirty="0" smtClean="0">
              <a:latin typeface="Calibri" pitchFamily="34" charset="0"/>
              <a:cs typeface="Calibri"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572" y="4064000"/>
            <a:ext cx="2616200" cy="2616200"/>
          </a:xfrm>
          <a:prstGeom prst="rect">
            <a:avLst/>
          </a:prstGeom>
        </p:spPr>
      </p:pic>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HS_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PHS_PPTtemplate</Template>
  <TotalTime>3332</TotalTime>
  <Words>4547</Words>
  <Application>Microsoft Macintosh PowerPoint</Application>
  <PresentationFormat>On-screen Show (4:3)</PresentationFormat>
  <Paragraphs>432</Paragraphs>
  <Slides>41</Slides>
  <Notes>41</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PHS_PPTtemplate</vt:lpstr>
      <vt:lpstr>1_Office Theme</vt:lpstr>
      <vt:lpstr>PowerPoint Presentation</vt:lpstr>
      <vt:lpstr>PowerPoint Presentation</vt:lpstr>
      <vt:lpstr>What Does “Organic” Mean?</vt:lpstr>
      <vt:lpstr>Reasons to Go Organic</vt:lpstr>
      <vt:lpstr>PowerPoint Presentation</vt:lpstr>
      <vt:lpstr>PowerPoint Presentation</vt:lpstr>
      <vt:lpstr>PowerPoint Presentation</vt:lpstr>
      <vt:lpstr>New &amp; Improved!</vt:lpstr>
      <vt:lpstr>A Different Approach</vt:lpstr>
      <vt:lpstr>What Should We Change?</vt:lpstr>
      <vt:lpstr>PowerPoint Presentation</vt:lpstr>
      <vt:lpstr>PowerPoint Presentation</vt:lpstr>
      <vt:lpstr>PowerPoint Presentation</vt:lpstr>
      <vt:lpstr>New Practices to Build Soil Biology</vt:lpstr>
      <vt:lpstr>PowerPoint Presentation</vt:lpstr>
      <vt:lpstr>PowerPoint Presentation</vt:lpstr>
      <vt:lpstr>PowerPoint Presentation</vt:lpstr>
      <vt:lpstr>PowerPoint Presentation</vt:lpstr>
      <vt:lpstr>PowerPoint Presentation</vt:lpstr>
      <vt:lpstr>Aeration</vt:lpstr>
      <vt:lpstr>PowerPoint Presentation</vt:lpstr>
      <vt:lpstr>PowerPoint Presentation</vt:lpstr>
      <vt:lpstr>PowerPoint Presentation</vt:lpstr>
      <vt:lpstr>PowerPoint Presentation</vt:lpstr>
      <vt:lpstr>PowerPoint Presentation</vt:lpstr>
      <vt:lpstr>Compost Topdressing</vt:lpstr>
      <vt:lpstr>PowerPoint Presentation</vt:lpstr>
      <vt:lpstr>Overseeding</vt:lpstr>
      <vt:lpstr>Organic Turf Fertilizer</vt:lpstr>
      <vt:lpstr>PowerPoint Presentation</vt:lpstr>
      <vt:lpstr>PowerPoint Presentation</vt:lpstr>
      <vt:lpstr>PowerPoint Presentation</vt:lpstr>
      <vt:lpstr>PowerPoint Presentation</vt:lpstr>
      <vt:lpstr>Organic Weed Killer</vt:lpstr>
      <vt:lpstr>PowerPoint Presentation</vt:lpstr>
      <vt:lpstr>PowerPoint Presentation</vt:lpstr>
      <vt:lpstr>JFK Boulevard,  Philadelphia, PA</vt:lpstr>
      <vt:lpstr>PowerPoint Presentation</vt:lpstr>
      <vt:lpstr>Successful Organic Turf Management</vt:lpstr>
      <vt:lpstr>PowerPoint Presentation</vt:lpstr>
      <vt:lpstr>PowerPoint Presentation</vt:lpstr>
    </vt:vector>
  </TitlesOfParts>
  <Company>PHS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Barley VanClief</dc:creator>
  <cp:lastModifiedBy>Barry Lewis</cp:lastModifiedBy>
  <cp:revision>381</cp:revision>
  <cp:lastPrinted>2012-11-01T13:54:03Z</cp:lastPrinted>
  <dcterms:created xsi:type="dcterms:W3CDTF">2016-07-06T18:42:14Z</dcterms:created>
  <dcterms:modified xsi:type="dcterms:W3CDTF">2017-06-27T20:26:36Z</dcterms:modified>
</cp:coreProperties>
</file>